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323" r:id="rId3"/>
    <p:sldId id="259" r:id="rId4"/>
    <p:sldId id="260" r:id="rId5"/>
    <p:sldId id="261" r:id="rId6"/>
    <p:sldId id="262" r:id="rId7"/>
    <p:sldId id="264" r:id="rId8"/>
    <p:sldId id="263" r:id="rId9"/>
    <p:sldId id="270" r:id="rId10"/>
    <p:sldId id="267" r:id="rId11"/>
    <p:sldId id="269" r:id="rId12"/>
    <p:sldId id="271" r:id="rId13"/>
    <p:sldId id="272" r:id="rId14"/>
    <p:sldId id="275" r:id="rId15"/>
    <p:sldId id="284" r:id="rId16"/>
    <p:sldId id="285" r:id="rId17"/>
    <p:sldId id="273" r:id="rId18"/>
    <p:sldId id="274" r:id="rId19"/>
    <p:sldId id="276" r:id="rId20"/>
    <p:sldId id="277" r:id="rId21"/>
    <p:sldId id="278" r:id="rId22"/>
    <p:sldId id="279" r:id="rId23"/>
    <p:sldId id="280" r:id="rId24"/>
    <p:sldId id="281" r:id="rId25"/>
    <p:sldId id="282" r:id="rId26"/>
    <p:sldId id="283" r:id="rId27"/>
    <p:sldId id="265" r:id="rId28"/>
    <p:sldId id="290" r:id="rId29"/>
    <p:sldId id="291" r:id="rId30"/>
    <p:sldId id="292" r:id="rId31"/>
    <p:sldId id="294" r:id="rId32"/>
    <p:sldId id="295" r:id="rId33"/>
    <p:sldId id="293" r:id="rId34"/>
    <p:sldId id="297" r:id="rId35"/>
    <p:sldId id="298" r:id="rId36"/>
    <p:sldId id="299" r:id="rId37"/>
    <p:sldId id="286" r:id="rId38"/>
    <p:sldId id="296" r:id="rId39"/>
    <p:sldId id="287" r:id="rId40"/>
    <p:sldId id="288" r:id="rId41"/>
    <p:sldId id="266" r:id="rId42"/>
    <p:sldId id="301" r:id="rId43"/>
    <p:sldId id="302" r:id="rId44"/>
    <p:sldId id="303" r:id="rId45"/>
    <p:sldId id="305" r:id="rId46"/>
    <p:sldId id="306" r:id="rId47"/>
    <p:sldId id="307" r:id="rId48"/>
    <p:sldId id="311" r:id="rId49"/>
    <p:sldId id="310" r:id="rId50"/>
    <p:sldId id="314" r:id="rId51"/>
    <p:sldId id="312" r:id="rId52"/>
    <p:sldId id="315" r:id="rId53"/>
    <p:sldId id="316" r:id="rId54"/>
    <p:sldId id="319" r:id="rId55"/>
    <p:sldId id="317" r:id="rId56"/>
    <p:sldId id="318" r:id="rId57"/>
    <p:sldId id="320" r:id="rId58"/>
    <p:sldId id="321" r:id="rId59"/>
    <p:sldId id="322" r:id="rId60"/>
    <p:sldId id="30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53"/>
    <p:restoredTop sz="78927" autoAdjust="0"/>
  </p:normalViewPr>
  <p:slideViewPr>
    <p:cSldViewPr snapToGrid="0">
      <p:cViewPr varScale="1">
        <p:scale>
          <a:sx n="89" d="100"/>
          <a:sy n="89" d="100"/>
        </p:scale>
        <p:origin x="7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CA301-5EBC-44A2-9D9E-49290E7D7BF9}" type="datetimeFigureOut">
              <a:rPr lang="zh-CN" altLang="en-US" smtClean="0"/>
              <a:t>2019/12/11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C1F7D-D0EC-4C3A-801C-AE34CA7AC708}" type="slidenum">
              <a:rPr lang="zh-CN" altLang="en-US" smtClean="0"/>
              <a:t>‹#›</a:t>
            </a:fld>
            <a:endParaRPr lang="zh-CN" altLang="en-US"/>
          </a:p>
        </p:txBody>
      </p:sp>
    </p:spTree>
    <p:extLst>
      <p:ext uri="{BB962C8B-B14F-4D97-AF65-F5344CB8AC3E}">
        <p14:creationId xmlns:p14="http://schemas.microsoft.com/office/powerpoint/2010/main" val="3938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https://v.qq.com/x/page/o0529rwh9i4.html</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3</a:t>
            </a:fld>
            <a:endParaRPr lang="zh-CN" altLang="en-US"/>
          </a:p>
        </p:txBody>
      </p:sp>
    </p:spTree>
    <p:extLst>
      <p:ext uri="{BB962C8B-B14F-4D97-AF65-F5344CB8AC3E}">
        <p14:creationId xmlns:p14="http://schemas.microsoft.com/office/powerpoint/2010/main" val="2584627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52</a:t>
            </a:fld>
            <a:endParaRPr lang="zh-CN" altLang="en-US"/>
          </a:p>
        </p:txBody>
      </p:sp>
    </p:spTree>
    <p:extLst>
      <p:ext uri="{BB962C8B-B14F-4D97-AF65-F5344CB8AC3E}">
        <p14:creationId xmlns:p14="http://schemas.microsoft.com/office/powerpoint/2010/main" val="425501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https://mp.weixin.qq.com/s/2uohk79NllQpu_hZSTSZwg</a:t>
            </a:r>
          </a:p>
          <a:p>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60</a:t>
            </a:fld>
            <a:endParaRPr lang="zh-CN" altLang="en-US"/>
          </a:p>
        </p:txBody>
      </p:sp>
    </p:spTree>
    <p:extLst>
      <p:ext uri="{BB962C8B-B14F-4D97-AF65-F5344CB8AC3E}">
        <p14:creationId xmlns:p14="http://schemas.microsoft.com/office/powerpoint/2010/main" val="224984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https://v.qq.com/x/page/j05316skmz6.html</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5</a:t>
            </a:fld>
            <a:endParaRPr lang="zh-CN" altLang="en-US"/>
          </a:p>
        </p:txBody>
      </p:sp>
    </p:spTree>
    <p:extLst>
      <p:ext uri="{BB962C8B-B14F-4D97-AF65-F5344CB8AC3E}">
        <p14:creationId xmlns:p14="http://schemas.microsoft.com/office/powerpoint/2010/main" val="389621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7</a:t>
            </a:fld>
            <a:endParaRPr lang="zh-CN" altLang="en-US"/>
          </a:p>
        </p:txBody>
      </p:sp>
    </p:spTree>
    <p:extLst>
      <p:ext uri="{BB962C8B-B14F-4D97-AF65-F5344CB8AC3E}">
        <p14:creationId xmlns:p14="http://schemas.microsoft.com/office/powerpoint/2010/main" val="200735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https://v.qq.com/x/page/a0514u0jeyc.html</a:t>
            </a:r>
          </a:p>
          <a:p>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13</a:t>
            </a:fld>
            <a:endParaRPr lang="zh-CN" altLang="en-US"/>
          </a:p>
        </p:txBody>
      </p:sp>
    </p:spTree>
    <p:extLst>
      <p:ext uri="{BB962C8B-B14F-4D97-AF65-F5344CB8AC3E}">
        <p14:creationId xmlns:p14="http://schemas.microsoft.com/office/powerpoint/2010/main" val="322887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16</a:t>
            </a:fld>
            <a:endParaRPr lang="zh-CN" altLang="en-US"/>
          </a:p>
        </p:txBody>
      </p:sp>
    </p:spTree>
    <p:extLst>
      <p:ext uri="{BB962C8B-B14F-4D97-AF65-F5344CB8AC3E}">
        <p14:creationId xmlns:p14="http://schemas.microsoft.com/office/powerpoint/2010/main" val="144201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https://v.qq.com/x/page/p0186jzs4cw.html</a:t>
            </a:r>
          </a:p>
          <a:p>
            <a:r>
              <a:rPr lang="en-US" altLang="zh-CN" dirty="0"/>
              <a:t>https://v.qq.com/x/page/v0186fsixjg.html</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37</a:t>
            </a:fld>
            <a:endParaRPr lang="zh-CN" altLang="en-US"/>
          </a:p>
        </p:txBody>
      </p:sp>
    </p:spTree>
    <p:extLst>
      <p:ext uri="{BB962C8B-B14F-4D97-AF65-F5344CB8AC3E}">
        <p14:creationId xmlns:p14="http://schemas.microsoft.com/office/powerpoint/2010/main" val="3134659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t>
            </a:r>
            <a:r>
              <a:rPr lang="en-US" altLang="zh-CN" dirty="0" err="1"/>
              <a:t>v.qq.com</a:t>
            </a:r>
            <a:r>
              <a:rPr lang="en-US" altLang="zh-CN" dirty="0"/>
              <a:t>/x/page/x01529qske0.html</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40</a:t>
            </a:fld>
            <a:endParaRPr lang="zh-CN" altLang="en-US"/>
          </a:p>
        </p:txBody>
      </p:sp>
    </p:spTree>
    <p:extLst>
      <p:ext uri="{BB962C8B-B14F-4D97-AF65-F5344CB8AC3E}">
        <p14:creationId xmlns:p14="http://schemas.microsoft.com/office/powerpoint/2010/main" val="1010575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https://mp.weixin.qq.com/s/2uohk79NllQpu_hZSTSZwg</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41</a:t>
            </a:fld>
            <a:endParaRPr lang="zh-CN" altLang="en-US"/>
          </a:p>
        </p:txBody>
      </p:sp>
    </p:spTree>
    <p:extLst>
      <p:ext uri="{BB962C8B-B14F-4D97-AF65-F5344CB8AC3E}">
        <p14:creationId xmlns:p14="http://schemas.microsoft.com/office/powerpoint/2010/main" val="990707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http://news.cntv.cn/2013/10/21/VIDE1382364720085848.shtml</a:t>
            </a:r>
            <a:endParaRPr lang="zh-CN" altLang="en-US" dirty="0"/>
          </a:p>
        </p:txBody>
      </p:sp>
      <p:sp>
        <p:nvSpPr>
          <p:cNvPr id="4" name="灯片编号占位符 3"/>
          <p:cNvSpPr>
            <a:spLocks noGrp="1"/>
          </p:cNvSpPr>
          <p:nvPr>
            <p:ph type="sldNum" sz="quarter" idx="10"/>
          </p:nvPr>
        </p:nvSpPr>
        <p:spPr/>
        <p:txBody>
          <a:bodyPr/>
          <a:lstStyle/>
          <a:p>
            <a:fld id="{6DAC1F7D-D0EC-4C3A-801C-AE34CA7AC708}" type="slidenum">
              <a:rPr lang="zh-CN" altLang="en-US" smtClean="0"/>
              <a:t>50</a:t>
            </a:fld>
            <a:endParaRPr lang="zh-CN" altLang="en-US"/>
          </a:p>
        </p:txBody>
      </p:sp>
    </p:spTree>
    <p:extLst>
      <p:ext uri="{BB962C8B-B14F-4D97-AF65-F5344CB8AC3E}">
        <p14:creationId xmlns:p14="http://schemas.microsoft.com/office/powerpoint/2010/main" val="4094949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050" name="Picture 13" descr="01bkg"/>
          <p:cNvPicPr>
            <a:picLocks noChangeAspect="1"/>
          </p:cNvPicPr>
          <p:nvPr/>
        </p:nvPicPr>
        <p:blipFill>
          <a:blip r:embed="rId2"/>
          <a:stretch>
            <a:fillRect/>
          </a:stretch>
        </p:blipFill>
        <p:spPr>
          <a:xfrm>
            <a:off x="0" y="-26987"/>
            <a:ext cx="12192000" cy="4968875"/>
          </a:xfrm>
          <a:prstGeom prst="rect">
            <a:avLst/>
          </a:prstGeom>
          <a:noFill/>
          <a:ln w="9525">
            <a:noFill/>
          </a:ln>
        </p:spPr>
      </p:pic>
      <p:pic>
        <p:nvPicPr>
          <p:cNvPr id="2051" name="图片 4" descr="院徽xiao.png"/>
          <p:cNvPicPr>
            <a:picLocks noChangeAspect="1"/>
          </p:cNvPicPr>
          <p:nvPr/>
        </p:nvPicPr>
        <p:blipFill>
          <a:blip r:embed="rId3"/>
          <a:stretch>
            <a:fillRect/>
          </a:stretch>
        </p:blipFill>
        <p:spPr>
          <a:xfrm>
            <a:off x="7109885" y="-26987"/>
            <a:ext cx="5082116" cy="1295400"/>
          </a:xfrm>
          <a:prstGeom prst="rect">
            <a:avLst/>
          </a:prstGeom>
          <a:noFill/>
          <a:ln w="9525">
            <a:noFill/>
          </a:ln>
        </p:spPr>
      </p:pic>
      <p:sp>
        <p:nvSpPr>
          <p:cNvPr id="2" name="Title 1"/>
          <p:cNvSpPr>
            <a:spLocks noGrp="1"/>
          </p:cNvSpPr>
          <p:nvPr>
            <p:ph type="ctrTitle"/>
          </p:nvPr>
        </p:nvSpPr>
        <p:spPr>
          <a:xfrm>
            <a:off x="914400" y="2130426"/>
            <a:ext cx="10363200" cy="866527"/>
          </a:xfrm>
        </p:spPr>
        <p:txBody>
          <a:bodyPr/>
          <a:lstStyle>
            <a:lvl1pPr algn="l">
              <a:defRPr sz="4000" b="1">
                <a:solidFill>
                  <a:schemeClr val="bg1"/>
                </a:solidFill>
              </a:defRPr>
            </a:lvl1pPr>
          </a:lstStyle>
          <a:p>
            <a:pPr fontAlgn="base"/>
            <a:r>
              <a:rPr lang="zh-CN" altLang="en-US" strike="noStrike" noProof="1"/>
              <a:t>单击此处编辑母版标题样式</a:t>
            </a:r>
          </a:p>
        </p:txBody>
      </p:sp>
      <p:sp>
        <p:nvSpPr>
          <p:cNvPr id="3" name="Subtitle 2"/>
          <p:cNvSpPr>
            <a:spLocks noGrp="1"/>
          </p:cNvSpPr>
          <p:nvPr>
            <p:ph type="subTitle" idx="1"/>
          </p:nvPr>
        </p:nvSpPr>
        <p:spPr>
          <a:xfrm>
            <a:off x="911424" y="2996952"/>
            <a:ext cx="8534400" cy="1584176"/>
          </a:xfrm>
        </p:spPr>
        <p:txBody>
          <a:bodyPr/>
          <a:lstStyle>
            <a:lvl1pPr marL="0" indent="0" algn="l">
              <a:buNone/>
              <a:defRPr sz="24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extLst>
      <p:ext uri="{BB962C8B-B14F-4D97-AF65-F5344CB8AC3E}">
        <p14:creationId xmlns:p14="http://schemas.microsoft.com/office/powerpoint/2010/main" val="4147157713"/>
      </p:ext>
    </p:extLst>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solidFill>
        <a:effectLst/>
      </p:bgPr>
    </p:bg>
    <p:spTree>
      <p:nvGrpSpPr>
        <p:cNvPr id="1" name=""/>
        <p:cNvGrpSpPr/>
        <p:nvPr/>
      </p:nvGrpSpPr>
      <p:grpSpPr>
        <a:xfrm>
          <a:off x="0" y="0"/>
          <a:ext cx="0" cy="0"/>
          <a:chOff x="0" y="0"/>
          <a:chExt cx="0" cy="0"/>
        </a:xfrm>
      </p:grpSpPr>
      <p:sp>
        <p:nvSpPr>
          <p:cNvPr id="4" name="Rectangle 5"/>
          <p:cNvSpPr/>
          <p:nvPr/>
        </p:nvSpPr>
        <p:spPr>
          <a:xfrm>
            <a:off x="0" y="0"/>
            <a:ext cx="12192000" cy="3500438"/>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5" name="Rectangle 6"/>
          <p:cNvSpPr/>
          <p:nvPr/>
        </p:nvSpPr>
        <p:spPr>
          <a:xfrm>
            <a:off x="0" y="692150"/>
            <a:ext cx="12192000" cy="2159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pic>
        <p:nvPicPr>
          <p:cNvPr id="3076" name="图片 5" descr="院徽.png"/>
          <p:cNvPicPr>
            <a:picLocks noChangeAspect="1"/>
          </p:cNvPicPr>
          <p:nvPr/>
        </p:nvPicPr>
        <p:blipFill>
          <a:blip r:embed="rId2"/>
          <a:stretch>
            <a:fillRect/>
          </a:stretch>
        </p:blipFill>
        <p:spPr>
          <a:xfrm>
            <a:off x="7567084" y="5740400"/>
            <a:ext cx="4385733" cy="1117600"/>
          </a:xfrm>
          <a:prstGeom prst="rect">
            <a:avLst/>
          </a:prstGeom>
          <a:noFill/>
          <a:ln w="9525">
            <a:noFill/>
          </a:ln>
        </p:spPr>
      </p:pic>
      <p:sp>
        <p:nvSpPr>
          <p:cNvPr id="10" name="Title Placeholder 1"/>
          <p:cNvSpPr>
            <a:spLocks noGrp="1"/>
          </p:cNvSpPr>
          <p:nvPr>
            <p:ph type="title"/>
          </p:nvPr>
        </p:nvSpPr>
        <p:spPr>
          <a:xfrm>
            <a:off x="0" y="332656"/>
            <a:ext cx="12192000" cy="670086"/>
          </a:xfrm>
          <a:prstGeom prst="rect">
            <a:avLst/>
          </a:prstGeom>
          <a:solidFill>
            <a:srgbClr val="0070C0"/>
          </a:solidFill>
        </p:spPr>
        <p:txBody>
          <a:bodyPr rtlCol="0">
            <a:noAutofit/>
          </a:bodyPr>
          <a:lstStyle>
            <a:lvl1pPr algn="l">
              <a:defRPr sz="2800" b="1" baseline="0">
                <a:solidFill>
                  <a:schemeClr val="bg1"/>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sp>
        <p:nvSpPr>
          <p:cNvPr id="3" name="Content Placeholder 2"/>
          <p:cNvSpPr>
            <a:spLocks noGrp="1"/>
          </p:cNvSpPr>
          <p:nvPr>
            <p:ph idx="1"/>
          </p:nvPr>
        </p:nvSpPr>
        <p:spPr>
          <a:xfrm>
            <a:off x="527381" y="1340768"/>
            <a:ext cx="11041227" cy="4785395"/>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309944148"/>
      </p:ext>
    </p:extLst>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3896918337"/>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600" y="6356351"/>
            <a:ext cx="3657600" cy="365125"/>
          </a:xfrm>
        </p:spPr>
        <p:txBody>
          <a:bodyPr/>
          <a:lstStyle/>
          <a:p>
            <a:fld id="{96E2796B-E2CC-4E8E-B3D5-8B0537B0C35B}" type="datetimeFigureOut">
              <a:rPr lang="zh-CN" altLang="en-US" smtClean="0"/>
              <a:t>2019/12/11</a:t>
            </a:fld>
            <a:endParaRPr lang="zh-CN" altLang="en-US"/>
          </a:p>
        </p:txBody>
      </p:sp>
      <p:sp>
        <p:nvSpPr>
          <p:cNvPr id="3" name="页脚占位符 2"/>
          <p:cNvSpPr>
            <a:spLocks noGrp="1"/>
          </p:cNvSpPr>
          <p:nvPr>
            <p:ph type="ftr" sz="quarter" idx="11"/>
          </p:nvPr>
        </p:nvSpPr>
        <p:spPr>
          <a:xfrm>
            <a:off x="5384800" y="6356351"/>
            <a:ext cx="5486400" cy="365125"/>
          </a:xfrm>
        </p:spPr>
        <p:txBody>
          <a:bodyPr/>
          <a:lstStyle/>
          <a:p>
            <a:endParaRPr lang="zh-CN" altLang="en-US"/>
          </a:p>
        </p:txBody>
      </p:sp>
      <p:sp>
        <p:nvSpPr>
          <p:cNvPr id="4" name="灯片编号占位符 3"/>
          <p:cNvSpPr>
            <a:spLocks noGrp="1"/>
          </p:cNvSpPr>
          <p:nvPr>
            <p:ph type="sldNum" sz="quarter" idx="12"/>
          </p:nvPr>
        </p:nvSpPr>
        <p:spPr>
          <a:xfrm>
            <a:off x="11480800" y="6356351"/>
            <a:ext cx="3657600" cy="365125"/>
          </a:xfrm>
        </p:spPr>
        <p:txBody>
          <a:bodyPr/>
          <a:lstStyle/>
          <a:p>
            <a:fld id="{EA459C50-CD62-4B3F-BA1A-790ACF0496CB}" type="slidenum">
              <a:rPr lang="zh-CN" altLang="en-US" smtClean="0"/>
              <a:t>‹#›</a:t>
            </a:fld>
            <a:endParaRPr lang="zh-CN" altLang="en-US"/>
          </a:p>
        </p:txBody>
      </p:sp>
    </p:spTree>
    <p:extLst>
      <p:ext uri="{BB962C8B-B14F-4D97-AF65-F5344CB8AC3E}">
        <p14:creationId xmlns:p14="http://schemas.microsoft.com/office/powerpoint/2010/main" val="2088194463"/>
      </p:ext>
    </p:extLst>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0"/>
            <a:ext cx="10769600" cy="9906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371600"/>
            <a:ext cx="51308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51600" y="1371600"/>
            <a:ext cx="5130800" cy="4419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700877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p:nvPr>
        </p:nvSpPr>
        <p:spPr>
          <a:xfrm>
            <a:off x="609600" y="1600201"/>
            <a:ext cx="10972800" cy="4525963"/>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Tree>
    <p:extLst>
      <p:ext uri="{BB962C8B-B14F-4D97-AF65-F5344CB8AC3E}">
        <p14:creationId xmlns:p14="http://schemas.microsoft.com/office/powerpoint/2010/main" val="1353015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push/>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17904" y="2112138"/>
            <a:ext cx="10363200" cy="866527"/>
          </a:xfrm>
        </p:spPr>
        <p:txBody>
          <a:bodyPr/>
          <a:lstStyle/>
          <a:p>
            <a:r>
              <a:rPr lang="zh-CN" altLang="en-US" dirty="0"/>
              <a:t>第</a:t>
            </a:r>
            <a:r>
              <a:rPr lang="en-US" altLang="zh-CN" dirty="0"/>
              <a:t>14</a:t>
            </a:r>
            <a:r>
              <a:rPr lang="zh-CN" altLang="en-US" dirty="0"/>
              <a:t>章 控制系统、质量与运营绩效</a:t>
            </a:r>
          </a:p>
        </p:txBody>
      </p:sp>
      <p:sp>
        <p:nvSpPr>
          <p:cNvPr id="3" name="副标题 2"/>
          <p:cNvSpPr>
            <a:spLocks noGrp="1"/>
          </p:cNvSpPr>
          <p:nvPr>
            <p:ph type="subTitle" idx="1"/>
          </p:nvPr>
        </p:nvSpPr>
        <p:spPr>
          <a:xfrm>
            <a:off x="5455992" y="3079248"/>
            <a:ext cx="8534400" cy="1584176"/>
          </a:xfrm>
        </p:spPr>
        <p:txBody>
          <a:bodyPr/>
          <a:lstStyle/>
          <a:p>
            <a:r>
              <a:rPr lang="zh-CN" altLang="en-US" dirty="0"/>
              <a:t>主讲：张麟</a:t>
            </a:r>
          </a:p>
        </p:txBody>
      </p:sp>
    </p:spTree>
    <p:extLst>
      <p:ext uri="{BB962C8B-B14F-4D97-AF65-F5344CB8AC3E}">
        <p14:creationId xmlns:p14="http://schemas.microsoft.com/office/powerpoint/2010/main" val="3482003311"/>
      </p:ext>
    </p:extLst>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实施的条件</a:t>
            </a:r>
          </a:p>
        </p:txBody>
      </p:sp>
      <p:sp>
        <p:nvSpPr>
          <p:cNvPr id="3" name="内容占位符 2"/>
          <p:cNvSpPr>
            <a:spLocks noGrp="1"/>
          </p:cNvSpPr>
          <p:nvPr>
            <p:ph idx="1"/>
          </p:nvPr>
        </p:nvSpPr>
        <p:spPr/>
        <p:txBody>
          <a:bodyPr/>
          <a:lstStyle/>
          <a:p>
            <a:r>
              <a:rPr lang="zh-CN" altLang="en-US" dirty="0"/>
              <a:t>均衡生产</a:t>
            </a:r>
            <a:endParaRPr lang="en-US" altLang="zh-CN" dirty="0"/>
          </a:p>
          <a:p>
            <a:r>
              <a:rPr lang="zh-CN" altLang="en-US" dirty="0"/>
              <a:t>全面质量管理</a:t>
            </a:r>
            <a:endParaRPr lang="en-US" altLang="zh-CN" dirty="0"/>
          </a:p>
          <a:p>
            <a:r>
              <a:rPr lang="zh-CN" altLang="en-US" dirty="0"/>
              <a:t>柔性系统</a:t>
            </a:r>
            <a:endParaRPr lang="en-US" altLang="zh-CN" dirty="0"/>
          </a:p>
          <a:p>
            <a:r>
              <a:rPr lang="zh-CN" altLang="en-US" dirty="0"/>
              <a:t>与供应商的合作</a:t>
            </a:r>
            <a:endParaRPr lang="en-US" altLang="zh-CN" dirty="0"/>
          </a:p>
          <a:p>
            <a:r>
              <a:rPr lang="zh-CN" altLang="en-US" dirty="0"/>
              <a:t>看板管理</a:t>
            </a:r>
            <a:endParaRPr lang="en-US" altLang="zh-CN" dirty="0"/>
          </a:p>
          <a:p>
            <a:r>
              <a:rPr lang="zh-CN" altLang="en-US" dirty="0"/>
              <a:t>改进产品设计</a:t>
            </a:r>
          </a:p>
        </p:txBody>
      </p:sp>
    </p:spTree>
    <p:extLst>
      <p:ext uri="{BB962C8B-B14F-4D97-AF65-F5344CB8AC3E}">
        <p14:creationId xmlns:p14="http://schemas.microsoft.com/office/powerpoint/2010/main" val="510032290"/>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与供应商的合作</a:t>
            </a:r>
          </a:p>
        </p:txBody>
      </p:sp>
      <p:sp>
        <p:nvSpPr>
          <p:cNvPr id="3" name="内容占位符 2"/>
          <p:cNvSpPr>
            <a:spLocks noGrp="1"/>
          </p:cNvSpPr>
          <p:nvPr>
            <p:ph idx="1"/>
          </p:nvPr>
        </p:nvSpPr>
        <p:spPr/>
        <p:txBody>
          <a:bodyPr/>
          <a:lstStyle/>
          <a:p>
            <a:r>
              <a:rPr lang="zh-CN" altLang="en-US" dirty="0"/>
              <a:t>汽车制动器公司</a:t>
            </a:r>
            <a:r>
              <a:rPr lang="en-US" altLang="zh-CN" dirty="0" err="1"/>
              <a:t>aisin</a:t>
            </a:r>
            <a:r>
              <a:rPr lang="zh-CN" altLang="en-US" dirty="0"/>
              <a:t>失火，丰田</a:t>
            </a:r>
            <a:r>
              <a:rPr lang="en-US" altLang="zh-CN" dirty="0"/>
              <a:t>99%</a:t>
            </a:r>
            <a:r>
              <a:rPr lang="zh-CN" altLang="en-US" dirty="0"/>
              <a:t>制动阀的来源，恢复生产要两个月</a:t>
            </a:r>
            <a:endParaRPr lang="en-US" altLang="zh-CN" dirty="0"/>
          </a:p>
          <a:p>
            <a:endParaRPr lang="en-US" altLang="zh-CN" dirty="0"/>
          </a:p>
          <a:p>
            <a:r>
              <a:rPr lang="zh-CN" altLang="en-US" dirty="0"/>
              <a:t>没有库存怎么办</a:t>
            </a:r>
            <a:endParaRPr lang="en-US" altLang="zh-CN" dirty="0"/>
          </a:p>
          <a:p>
            <a:pPr marL="0" indent="0">
              <a:buNone/>
            </a:pPr>
            <a:endParaRPr lang="en-US" altLang="zh-CN" dirty="0"/>
          </a:p>
          <a:p>
            <a:pPr marL="0" indent="0">
              <a:buNone/>
            </a:pPr>
            <a:r>
              <a:rPr lang="zh-CN" altLang="en-US" dirty="0"/>
              <a:t>解决方案</a:t>
            </a:r>
            <a:endParaRPr lang="en-US" altLang="zh-CN" dirty="0"/>
          </a:p>
          <a:p>
            <a:r>
              <a:rPr lang="zh-CN" altLang="en-US" dirty="0"/>
              <a:t>第一时间通知丰田</a:t>
            </a:r>
            <a:endParaRPr lang="en-US" altLang="zh-CN" dirty="0"/>
          </a:p>
          <a:p>
            <a:r>
              <a:rPr lang="en-US" altLang="zh-CN" dirty="0"/>
              <a:t>Aisin</a:t>
            </a:r>
            <a:r>
              <a:rPr lang="zh-CN" altLang="en-US" dirty="0"/>
              <a:t>的</a:t>
            </a:r>
            <a:r>
              <a:rPr lang="en-US" altLang="zh-CN" dirty="0"/>
              <a:t>22</a:t>
            </a:r>
            <a:r>
              <a:rPr lang="zh-CN" altLang="en-US" dirty="0"/>
              <a:t>个供应商，丰田的</a:t>
            </a:r>
            <a:r>
              <a:rPr lang="en-US" altLang="zh-CN" dirty="0"/>
              <a:t>36</a:t>
            </a:r>
            <a:r>
              <a:rPr lang="zh-CN" altLang="en-US" dirty="0"/>
              <a:t>个供应商，当天下午分配生产计划</a:t>
            </a:r>
            <a:endParaRPr lang="en-US" altLang="zh-CN" dirty="0"/>
          </a:p>
          <a:p>
            <a:r>
              <a:rPr lang="zh-CN" altLang="en-US" dirty="0"/>
              <a:t>短期内相互学习、合作</a:t>
            </a:r>
            <a:endParaRPr lang="en-US" altLang="zh-CN" dirty="0"/>
          </a:p>
          <a:p>
            <a:endParaRPr lang="zh-CN" altLang="en-US" dirty="0"/>
          </a:p>
        </p:txBody>
      </p:sp>
    </p:spTree>
    <p:extLst>
      <p:ext uri="{BB962C8B-B14F-4D97-AF65-F5344CB8AC3E}">
        <p14:creationId xmlns:p14="http://schemas.microsoft.com/office/powerpoint/2010/main" val="242861857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与供应商的合作</a:t>
            </a:r>
          </a:p>
        </p:txBody>
      </p:sp>
      <p:sp>
        <p:nvSpPr>
          <p:cNvPr id="3" name="内容占位符 2"/>
          <p:cNvSpPr>
            <a:spLocks noGrp="1"/>
          </p:cNvSpPr>
          <p:nvPr>
            <p:ph idx="1"/>
          </p:nvPr>
        </p:nvSpPr>
        <p:spPr/>
        <p:txBody>
          <a:bodyPr/>
          <a:lstStyle/>
          <a:p>
            <a:r>
              <a:rPr lang="en-US" altLang="zh-CN" dirty="0"/>
              <a:t>2</a:t>
            </a:r>
            <a:r>
              <a:rPr lang="zh-CN" altLang="en-US" dirty="0"/>
              <a:t>天生产第一个产品</a:t>
            </a:r>
            <a:endParaRPr lang="en-US" altLang="zh-CN" dirty="0"/>
          </a:p>
          <a:p>
            <a:endParaRPr lang="en-US" altLang="zh-CN" dirty="0"/>
          </a:p>
          <a:p>
            <a:r>
              <a:rPr lang="en-US" altLang="zh-CN" dirty="0"/>
              <a:t>4</a:t>
            </a:r>
            <a:r>
              <a:rPr lang="zh-CN" altLang="en-US" dirty="0"/>
              <a:t>天恢复生产</a:t>
            </a:r>
            <a:endParaRPr lang="en-US" altLang="zh-CN" dirty="0"/>
          </a:p>
          <a:p>
            <a:endParaRPr lang="en-US" altLang="zh-CN" dirty="0"/>
          </a:p>
          <a:p>
            <a:r>
              <a:rPr lang="en-US" altLang="zh-CN" dirty="0"/>
              <a:t>9</a:t>
            </a:r>
            <a:r>
              <a:rPr lang="zh-CN" altLang="en-US" dirty="0"/>
              <a:t>天完全恢复正常</a:t>
            </a:r>
            <a:endParaRPr lang="en-US" altLang="zh-CN" dirty="0"/>
          </a:p>
          <a:p>
            <a:endParaRPr lang="en-US" altLang="zh-CN" dirty="0"/>
          </a:p>
          <a:p>
            <a:r>
              <a:rPr lang="en-US" altLang="zh-CN" dirty="0"/>
              <a:t>Aisin</a:t>
            </a:r>
            <a:r>
              <a:rPr lang="zh-CN" altLang="en-US" dirty="0"/>
              <a:t>少了</a:t>
            </a:r>
            <a:r>
              <a:rPr lang="en-US" altLang="zh-CN" dirty="0"/>
              <a:t>5</a:t>
            </a:r>
            <a:r>
              <a:rPr lang="zh-CN" altLang="en-US" dirty="0"/>
              <a:t>周的产量，丰田</a:t>
            </a:r>
            <a:r>
              <a:rPr lang="en-US" altLang="zh-CN" dirty="0"/>
              <a:t>4</a:t>
            </a:r>
            <a:r>
              <a:rPr lang="zh-CN" altLang="en-US" dirty="0"/>
              <a:t>天半</a:t>
            </a:r>
          </a:p>
        </p:txBody>
      </p:sp>
    </p:spTree>
    <p:extLst>
      <p:ext uri="{BB962C8B-B14F-4D97-AF65-F5344CB8AC3E}">
        <p14:creationId xmlns:p14="http://schemas.microsoft.com/office/powerpoint/2010/main" val="8607133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均衡生产</a:t>
            </a:r>
          </a:p>
        </p:txBody>
      </p:sp>
      <p:sp>
        <p:nvSpPr>
          <p:cNvPr id="3" name="内容占位符 2"/>
          <p:cNvSpPr>
            <a:spLocks noGrp="1"/>
          </p:cNvSpPr>
          <p:nvPr>
            <p:ph idx="1"/>
          </p:nvPr>
        </p:nvSpPr>
        <p:spPr/>
        <p:txBody>
          <a:bodyPr/>
          <a:lstStyle/>
          <a:p>
            <a:r>
              <a:rPr lang="zh-CN" altLang="en-US" dirty="0"/>
              <a:t>丰田：每天相同的产品组合进行小规模生产</a:t>
            </a:r>
            <a:endParaRPr lang="en-US" altLang="zh-CN" dirty="0"/>
          </a:p>
          <a:p>
            <a:endParaRPr lang="en-US" altLang="zh-CN" dirty="0"/>
          </a:p>
          <a:p>
            <a:r>
              <a:rPr lang="zh-CN" altLang="en-US" dirty="0"/>
              <a:t>柔性生产线</a:t>
            </a:r>
          </a:p>
        </p:txBody>
      </p:sp>
    </p:spTree>
    <p:extLst>
      <p:ext uri="{BB962C8B-B14F-4D97-AF65-F5344CB8AC3E}">
        <p14:creationId xmlns:p14="http://schemas.microsoft.com/office/powerpoint/2010/main" val="297959575"/>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制造资源计划（</a:t>
            </a:r>
            <a:r>
              <a:rPr lang="en-US" altLang="zh-CN" dirty="0"/>
              <a:t>MRP</a:t>
            </a:r>
            <a:r>
              <a:rPr lang="zh-CN" altLang="en-US" dirty="0"/>
              <a:t>）</a:t>
            </a:r>
          </a:p>
        </p:txBody>
      </p:sp>
      <p:sp>
        <p:nvSpPr>
          <p:cNvPr id="3" name="内容占位符 2"/>
          <p:cNvSpPr>
            <a:spLocks noGrp="1"/>
          </p:cNvSpPr>
          <p:nvPr>
            <p:ph idx="1"/>
          </p:nvPr>
        </p:nvSpPr>
        <p:spPr>
          <a:xfrm>
            <a:off x="527381" y="1340768"/>
            <a:ext cx="4799531" cy="4785395"/>
          </a:xfrm>
        </p:spPr>
        <p:txBody>
          <a:bodyPr/>
          <a:lstStyle/>
          <a:p>
            <a:r>
              <a:rPr lang="zh-CN" altLang="en-US" dirty="0"/>
              <a:t>是企业对其生产系统和经营活动建立一种</a:t>
            </a:r>
            <a:r>
              <a:rPr lang="zh-CN" altLang="en-US" dirty="0">
                <a:solidFill>
                  <a:srgbClr val="FF0000"/>
                </a:solidFill>
              </a:rPr>
              <a:t>计划模型</a:t>
            </a:r>
            <a:r>
              <a:rPr lang="zh-CN" altLang="en-US" dirty="0"/>
              <a:t>，并通过利用该模型把企业的制造资源和经营任务的需求进行平衡，从而保证企业目标的实现 </a:t>
            </a:r>
          </a:p>
          <a:p>
            <a:endParaRPr lang="en-US" altLang="zh-CN" dirty="0"/>
          </a:p>
          <a:p>
            <a:endParaRPr lang="en-US" altLang="zh-CN" dirty="0"/>
          </a:p>
          <a:p>
            <a:r>
              <a:rPr lang="zh-CN" altLang="en-US" dirty="0"/>
              <a:t>零件库存</a:t>
            </a:r>
          </a:p>
        </p:txBody>
      </p:sp>
      <p:graphicFrame>
        <p:nvGraphicFramePr>
          <p:cNvPr id="4" name="Object 4"/>
          <p:cNvGraphicFramePr>
            <a:graphicFrameLocks noChangeAspect="1"/>
          </p:cNvGraphicFramePr>
          <p:nvPr>
            <p:extLst>
              <p:ext uri="{D42A27DB-BD31-4B8C-83A1-F6EECF244321}">
                <p14:modId xmlns:p14="http://schemas.microsoft.com/office/powerpoint/2010/main" val="2178764321"/>
              </p:ext>
            </p:extLst>
          </p:nvPr>
        </p:nvGraphicFramePr>
        <p:xfrm>
          <a:off x="6745840" y="1264279"/>
          <a:ext cx="5066931" cy="4861884"/>
        </p:xfrm>
        <a:graphic>
          <a:graphicData uri="http://schemas.openxmlformats.org/presentationml/2006/ole">
            <mc:AlternateContent xmlns:mc="http://schemas.openxmlformats.org/markup-compatibility/2006">
              <mc:Choice xmlns:v="urn:schemas-microsoft-com:vml" Requires="v">
                <p:oleObj spid="_x0000_s2126" r:id="rId3" imgW="2886478" imgH="2438095" progId="">
                  <p:embed/>
                </p:oleObj>
              </mc:Choice>
              <mc:Fallback>
                <p:oleObj r:id="rId3" imgW="2886478" imgH="243809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5840" y="1264279"/>
                        <a:ext cx="5066931" cy="48618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02388778"/>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制造资源计划</a:t>
            </a:r>
            <a:r>
              <a:rPr lang="en-US" altLang="zh-CN" dirty="0"/>
              <a:t>2.0</a:t>
            </a:r>
            <a:r>
              <a:rPr lang="zh-CN" altLang="en-US" dirty="0"/>
              <a:t>（</a:t>
            </a:r>
            <a:r>
              <a:rPr lang="en-US" altLang="zh-CN" dirty="0"/>
              <a:t>MRPII</a:t>
            </a:r>
            <a:r>
              <a:rPr lang="zh-CN" altLang="en-US" dirty="0"/>
              <a:t>）</a:t>
            </a:r>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80</a:t>
            </a:r>
            <a:r>
              <a:rPr lang="zh-CN" altLang="en-US" dirty="0"/>
              <a:t>年代</a:t>
            </a:r>
            <a:endParaRPr lang="en-US" altLang="zh-CN" dirty="0"/>
          </a:p>
          <a:p>
            <a:endParaRPr lang="en-US" altLang="zh-CN" dirty="0"/>
          </a:p>
          <a:p>
            <a:r>
              <a:rPr lang="zh-CN" altLang="en-US" dirty="0"/>
              <a:t>信息共享程度提升，使生产、采购、销售、财务等环节相互连接</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619297044"/>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企业资源计划 （</a:t>
            </a:r>
            <a:r>
              <a:rPr lang="en-US" altLang="zh-CN" dirty="0"/>
              <a:t>ERP</a:t>
            </a:r>
            <a:r>
              <a:rPr lang="zh-CN" altLang="en-US" dirty="0"/>
              <a:t>）</a:t>
            </a:r>
          </a:p>
        </p:txBody>
      </p:sp>
      <p:sp>
        <p:nvSpPr>
          <p:cNvPr id="3" name="内容占位符 2"/>
          <p:cNvSpPr>
            <a:spLocks noGrp="1"/>
          </p:cNvSpPr>
          <p:nvPr>
            <p:ph idx="1"/>
          </p:nvPr>
        </p:nvSpPr>
        <p:spPr/>
        <p:txBody>
          <a:bodyPr/>
          <a:lstStyle/>
          <a:p>
            <a:r>
              <a:rPr lang="zh-CN" altLang="en-US" dirty="0"/>
              <a:t>将企业内部各个部门，包括财务、会计、生产、物料管理、品质管理、销售与分销、人力资源管理、供应链管理等，利用信息技术整合，连接在一起</a:t>
            </a:r>
          </a:p>
          <a:p>
            <a:endParaRPr lang="en-US" altLang="zh-CN" dirty="0"/>
          </a:p>
          <a:p>
            <a:r>
              <a:rPr lang="zh-CN" altLang="en-US" dirty="0"/>
              <a:t>除了</a:t>
            </a:r>
            <a:r>
              <a:rPr lang="en-US" altLang="zh-CN" dirty="0"/>
              <a:t>MRP II </a:t>
            </a:r>
            <a:r>
              <a:rPr lang="zh-CN" altLang="en-US" dirty="0"/>
              <a:t>已有的生产资源计划、制造、财务、销售、采购等功能外，还有质量管理，实验室管理，业务流程管理，产品数据管理，存货、分销与运输管理，人力资源管理和定期报告系统。</a:t>
            </a:r>
          </a:p>
        </p:txBody>
      </p:sp>
    </p:spTree>
    <p:extLst>
      <p:ext uri="{BB962C8B-B14F-4D97-AF65-F5344CB8AC3E}">
        <p14:creationId xmlns:p14="http://schemas.microsoft.com/office/powerpoint/2010/main" val="2191584710"/>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a:t>MRP——MRPII——ERP——ERPII</a:t>
            </a:r>
            <a:endParaRPr lang="zh-CN" altLang="en-US" dirty="0"/>
          </a:p>
        </p:txBody>
      </p:sp>
      <p:pic>
        <p:nvPicPr>
          <p:cNvPr id="4" name="图片 3"/>
          <p:cNvPicPr>
            <a:picLocks noChangeAspect="1"/>
          </p:cNvPicPr>
          <p:nvPr/>
        </p:nvPicPr>
        <p:blipFill>
          <a:blip r:embed="rId2"/>
          <a:stretch>
            <a:fillRect/>
          </a:stretch>
        </p:blipFill>
        <p:spPr>
          <a:xfrm>
            <a:off x="1267149" y="2126512"/>
            <a:ext cx="8824586" cy="4337677"/>
          </a:xfrm>
          <a:prstGeom prst="rect">
            <a:avLst/>
          </a:prstGeom>
        </p:spPr>
      </p:pic>
    </p:spTree>
    <p:extLst>
      <p:ext uri="{BB962C8B-B14F-4D97-AF65-F5344CB8AC3E}">
        <p14:creationId xmlns:p14="http://schemas.microsoft.com/office/powerpoint/2010/main" val="1015520200"/>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ERP</a:t>
            </a:r>
            <a:r>
              <a:rPr lang="zh-CN" altLang="en-US" dirty="0"/>
              <a:t>应用</a:t>
            </a:r>
          </a:p>
        </p:txBody>
      </p:sp>
      <p:pic>
        <p:nvPicPr>
          <p:cNvPr id="9" name="图片 8"/>
          <p:cNvPicPr>
            <a:picLocks noChangeAspect="1"/>
          </p:cNvPicPr>
          <p:nvPr/>
        </p:nvPicPr>
        <p:blipFill>
          <a:blip r:embed="rId2"/>
          <a:stretch>
            <a:fillRect/>
          </a:stretch>
        </p:blipFill>
        <p:spPr>
          <a:xfrm>
            <a:off x="480790" y="2000803"/>
            <a:ext cx="3740336" cy="3697953"/>
          </a:xfrm>
          <a:prstGeom prst="rect">
            <a:avLst/>
          </a:prstGeom>
        </p:spPr>
      </p:pic>
      <p:pic>
        <p:nvPicPr>
          <p:cNvPr id="10" name="图片 9"/>
          <p:cNvPicPr>
            <a:picLocks noChangeAspect="1"/>
          </p:cNvPicPr>
          <p:nvPr/>
        </p:nvPicPr>
        <p:blipFill>
          <a:blip r:embed="rId3"/>
          <a:stretch>
            <a:fillRect/>
          </a:stretch>
        </p:blipFill>
        <p:spPr>
          <a:xfrm>
            <a:off x="4519280" y="2000803"/>
            <a:ext cx="3442559" cy="3432434"/>
          </a:xfrm>
          <a:prstGeom prst="rect">
            <a:avLst/>
          </a:prstGeom>
        </p:spPr>
      </p:pic>
      <p:pic>
        <p:nvPicPr>
          <p:cNvPr id="11" name="图片 10"/>
          <p:cNvPicPr>
            <a:picLocks noChangeAspect="1"/>
          </p:cNvPicPr>
          <p:nvPr/>
        </p:nvPicPr>
        <p:blipFill>
          <a:blip r:embed="rId4"/>
          <a:stretch>
            <a:fillRect/>
          </a:stretch>
        </p:blipFill>
        <p:spPr>
          <a:xfrm>
            <a:off x="8601740" y="2000803"/>
            <a:ext cx="3396217" cy="3623290"/>
          </a:xfrm>
          <a:prstGeom prst="rect">
            <a:avLst/>
          </a:prstGeom>
        </p:spPr>
      </p:pic>
    </p:spTree>
    <p:extLst>
      <p:ext uri="{BB962C8B-B14F-4D97-AF65-F5344CB8AC3E}">
        <p14:creationId xmlns:p14="http://schemas.microsoft.com/office/powerpoint/2010/main" val="1738492089"/>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83296" y="1968572"/>
            <a:ext cx="3119123" cy="3446895"/>
          </a:xfrm>
          <a:prstGeom prst="rect">
            <a:avLst/>
          </a:prstGeom>
        </p:spPr>
      </p:pic>
      <p:pic>
        <p:nvPicPr>
          <p:cNvPr id="5" name="图片 4"/>
          <p:cNvPicPr>
            <a:picLocks noChangeAspect="1"/>
          </p:cNvPicPr>
          <p:nvPr/>
        </p:nvPicPr>
        <p:blipFill>
          <a:blip r:embed="rId3"/>
          <a:stretch>
            <a:fillRect/>
          </a:stretch>
        </p:blipFill>
        <p:spPr>
          <a:xfrm>
            <a:off x="3974361" y="1874652"/>
            <a:ext cx="3287676" cy="3558181"/>
          </a:xfrm>
          <a:prstGeom prst="rect">
            <a:avLst/>
          </a:prstGeom>
        </p:spPr>
      </p:pic>
      <p:pic>
        <p:nvPicPr>
          <p:cNvPr id="6" name="图片 5"/>
          <p:cNvPicPr>
            <a:picLocks noChangeAspect="1"/>
          </p:cNvPicPr>
          <p:nvPr/>
        </p:nvPicPr>
        <p:blipFill>
          <a:blip r:embed="rId4"/>
          <a:stretch>
            <a:fillRect/>
          </a:stretch>
        </p:blipFill>
        <p:spPr>
          <a:xfrm>
            <a:off x="7961239" y="1881044"/>
            <a:ext cx="3319906" cy="3534423"/>
          </a:xfrm>
          <a:prstGeom prst="rect">
            <a:avLst/>
          </a:prstGeom>
        </p:spPr>
      </p:pic>
    </p:spTree>
    <p:extLst>
      <p:ext uri="{BB962C8B-B14F-4D97-AF65-F5344CB8AC3E}">
        <p14:creationId xmlns:p14="http://schemas.microsoft.com/office/powerpoint/2010/main" val="754272232"/>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1166-56E7-7C4E-A387-F246153E18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6EC120-E98F-B04C-BEF3-8DC026385050}"/>
              </a:ext>
            </a:extLst>
          </p:cNvPr>
          <p:cNvSpPr>
            <a:spLocks noGrp="1"/>
          </p:cNvSpPr>
          <p:nvPr>
            <p:ph idx="1"/>
          </p:nvPr>
        </p:nvSpPr>
        <p:spPr/>
        <p:txBody>
          <a:bodyPr/>
          <a:lstStyle/>
          <a:p>
            <a:r>
              <a:rPr kumimoji="1" lang="zh-CN" altLang="en-US" dirty="0"/>
              <a:t>精益化生产</a:t>
            </a:r>
            <a:endParaRPr kumimoji="1" lang="en-US" altLang="zh-CN" dirty="0"/>
          </a:p>
          <a:p>
            <a:r>
              <a:rPr kumimoji="1" lang="en-US" altLang="zh-CN" dirty="0"/>
              <a:t>JIT</a:t>
            </a:r>
            <a:r>
              <a:rPr kumimoji="1" lang="zh-CN" altLang="en-US" dirty="0"/>
              <a:t>准时化生产</a:t>
            </a:r>
            <a:endParaRPr kumimoji="1" lang="en-US" altLang="zh-CN" dirty="0"/>
          </a:p>
          <a:p>
            <a:r>
              <a:rPr kumimoji="1" lang="zh-CN" altLang="en-US" dirty="0"/>
              <a:t>管理信息系统</a:t>
            </a:r>
            <a:endParaRPr kumimoji="1" lang="en-US" altLang="zh-CN" dirty="0"/>
          </a:p>
          <a:p>
            <a:r>
              <a:rPr kumimoji="1" lang="zh-CN" altLang="en-US" dirty="0"/>
              <a:t>质量管理</a:t>
            </a:r>
            <a:endParaRPr kumimoji="1" lang="en-US" altLang="zh-CN" dirty="0"/>
          </a:p>
          <a:p>
            <a:r>
              <a:rPr kumimoji="1" lang="zh-CN" altLang="en-US" dirty="0"/>
              <a:t>平衡积分卡</a:t>
            </a:r>
          </a:p>
        </p:txBody>
      </p:sp>
    </p:spTree>
    <p:extLst>
      <p:ext uri="{BB962C8B-B14F-4D97-AF65-F5344CB8AC3E}">
        <p14:creationId xmlns:p14="http://schemas.microsoft.com/office/powerpoint/2010/main" val="4181213216"/>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95268" y="2034695"/>
            <a:ext cx="3294229" cy="3540803"/>
          </a:xfrm>
          <a:prstGeom prst="rect">
            <a:avLst/>
          </a:prstGeom>
        </p:spPr>
      </p:pic>
      <p:pic>
        <p:nvPicPr>
          <p:cNvPr id="5" name="图片 4"/>
          <p:cNvPicPr>
            <a:picLocks noChangeAspect="1"/>
          </p:cNvPicPr>
          <p:nvPr/>
        </p:nvPicPr>
        <p:blipFill>
          <a:blip r:embed="rId3"/>
          <a:stretch>
            <a:fillRect/>
          </a:stretch>
        </p:blipFill>
        <p:spPr>
          <a:xfrm>
            <a:off x="4105164" y="2034695"/>
            <a:ext cx="3705225" cy="3457575"/>
          </a:xfrm>
          <a:prstGeom prst="rect">
            <a:avLst/>
          </a:prstGeom>
        </p:spPr>
      </p:pic>
      <p:pic>
        <p:nvPicPr>
          <p:cNvPr id="6" name="图片 5"/>
          <p:cNvPicPr>
            <a:picLocks noChangeAspect="1"/>
          </p:cNvPicPr>
          <p:nvPr/>
        </p:nvPicPr>
        <p:blipFill>
          <a:blip r:embed="rId4"/>
          <a:stretch>
            <a:fillRect/>
          </a:stretch>
        </p:blipFill>
        <p:spPr>
          <a:xfrm>
            <a:off x="8461080" y="2129944"/>
            <a:ext cx="3470156" cy="3362326"/>
          </a:xfrm>
          <a:prstGeom prst="rect">
            <a:avLst/>
          </a:prstGeom>
        </p:spPr>
      </p:pic>
    </p:spTree>
    <p:extLst>
      <p:ext uri="{BB962C8B-B14F-4D97-AF65-F5344CB8AC3E}">
        <p14:creationId xmlns:p14="http://schemas.microsoft.com/office/powerpoint/2010/main" val="902711916"/>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10541" y="2220875"/>
            <a:ext cx="3095625" cy="3238500"/>
          </a:xfrm>
          <a:prstGeom prst="rect">
            <a:avLst/>
          </a:prstGeom>
        </p:spPr>
      </p:pic>
      <p:pic>
        <p:nvPicPr>
          <p:cNvPr id="5" name="图片 4"/>
          <p:cNvPicPr>
            <a:picLocks noChangeAspect="1"/>
          </p:cNvPicPr>
          <p:nvPr/>
        </p:nvPicPr>
        <p:blipFill>
          <a:blip r:embed="rId3"/>
          <a:stretch>
            <a:fillRect/>
          </a:stretch>
        </p:blipFill>
        <p:spPr>
          <a:xfrm>
            <a:off x="4109816" y="2135150"/>
            <a:ext cx="3419475" cy="3409950"/>
          </a:xfrm>
          <a:prstGeom prst="rect">
            <a:avLst/>
          </a:prstGeom>
        </p:spPr>
      </p:pic>
      <p:pic>
        <p:nvPicPr>
          <p:cNvPr id="6" name="图片 5"/>
          <p:cNvPicPr>
            <a:picLocks noChangeAspect="1"/>
          </p:cNvPicPr>
          <p:nvPr/>
        </p:nvPicPr>
        <p:blipFill>
          <a:blip r:embed="rId4"/>
          <a:stretch>
            <a:fillRect/>
          </a:stretch>
        </p:blipFill>
        <p:spPr>
          <a:xfrm>
            <a:off x="8014623" y="2220874"/>
            <a:ext cx="3825911" cy="3116669"/>
          </a:xfrm>
          <a:prstGeom prst="rect">
            <a:avLst/>
          </a:prstGeom>
        </p:spPr>
      </p:pic>
    </p:spTree>
    <p:extLst>
      <p:ext uri="{BB962C8B-B14F-4D97-AF65-F5344CB8AC3E}">
        <p14:creationId xmlns:p14="http://schemas.microsoft.com/office/powerpoint/2010/main" val="3342800846"/>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57945" y="2109455"/>
            <a:ext cx="3362325" cy="3333750"/>
          </a:xfrm>
          <a:prstGeom prst="rect">
            <a:avLst/>
          </a:prstGeom>
        </p:spPr>
      </p:pic>
      <p:pic>
        <p:nvPicPr>
          <p:cNvPr id="5" name="图片 4"/>
          <p:cNvPicPr>
            <a:picLocks noChangeAspect="1"/>
          </p:cNvPicPr>
          <p:nvPr/>
        </p:nvPicPr>
        <p:blipFill>
          <a:blip r:embed="rId3"/>
          <a:stretch>
            <a:fillRect/>
          </a:stretch>
        </p:blipFill>
        <p:spPr>
          <a:xfrm>
            <a:off x="4239954" y="2171367"/>
            <a:ext cx="3371850" cy="3209925"/>
          </a:xfrm>
          <a:prstGeom prst="rect">
            <a:avLst/>
          </a:prstGeom>
        </p:spPr>
      </p:pic>
      <p:pic>
        <p:nvPicPr>
          <p:cNvPr id="6" name="图片 5"/>
          <p:cNvPicPr>
            <a:picLocks noChangeAspect="1"/>
          </p:cNvPicPr>
          <p:nvPr/>
        </p:nvPicPr>
        <p:blipFill>
          <a:blip r:embed="rId4"/>
          <a:stretch>
            <a:fillRect/>
          </a:stretch>
        </p:blipFill>
        <p:spPr>
          <a:xfrm>
            <a:off x="8131488" y="2171367"/>
            <a:ext cx="3533775" cy="3495675"/>
          </a:xfrm>
          <a:prstGeom prst="rect">
            <a:avLst/>
          </a:prstGeom>
        </p:spPr>
      </p:pic>
    </p:spTree>
    <p:extLst>
      <p:ext uri="{BB962C8B-B14F-4D97-AF65-F5344CB8AC3E}">
        <p14:creationId xmlns:p14="http://schemas.microsoft.com/office/powerpoint/2010/main" val="18683709"/>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454412" y="1916630"/>
            <a:ext cx="3809243" cy="3735988"/>
          </a:xfrm>
          <a:prstGeom prst="rect">
            <a:avLst/>
          </a:prstGeom>
        </p:spPr>
      </p:pic>
      <p:pic>
        <p:nvPicPr>
          <p:cNvPr id="5" name="图片 4"/>
          <p:cNvPicPr>
            <a:picLocks noChangeAspect="1"/>
          </p:cNvPicPr>
          <p:nvPr/>
        </p:nvPicPr>
        <p:blipFill>
          <a:blip r:embed="rId3"/>
          <a:stretch>
            <a:fillRect/>
          </a:stretch>
        </p:blipFill>
        <p:spPr>
          <a:xfrm>
            <a:off x="4596698" y="1916630"/>
            <a:ext cx="3381375" cy="3524250"/>
          </a:xfrm>
          <a:prstGeom prst="rect">
            <a:avLst/>
          </a:prstGeom>
        </p:spPr>
      </p:pic>
      <p:pic>
        <p:nvPicPr>
          <p:cNvPr id="6" name="图片 5"/>
          <p:cNvPicPr>
            <a:picLocks noChangeAspect="1"/>
          </p:cNvPicPr>
          <p:nvPr/>
        </p:nvPicPr>
        <p:blipFill>
          <a:blip r:embed="rId4"/>
          <a:stretch>
            <a:fillRect/>
          </a:stretch>
        </p:blipFill>
        <p:spPr>
          <a:xfrm>
            <a:off x="8516900" y="1840430"/>
            <a:ext cx="3600450" cy="3600450"/>
          </a:xfrm>
          <a:prstGeom prst="rect">
            <a:avLst/>
          </a:prstGeom>
        </p:spPr>
      </p:pic>
    </p:spTree>
    <p:extLst>
      <p:ext uri="{BB962C8B-B14F-4D97-AF65-F5344CB8AC3E}">
        <p14:creationId xmlns:p14="http://schemas.microsoft.com/office/powerpoint/2010/main" val="1877688054"/>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567605" y="2066704"/>
            <a:ext cx="3219450" cy="3695700"/>
          </a:xfrm>
          <a:prstGeom prst="rect">
            <a:avLst/>
          </a:prstGeom>
        </p:spPr>
      </p:pic>
      <p:pic>
        <p:nvPicPr>
          <p:cNvPr id="5" name="图片 4"/>
          <p:cNvPicPr>
            <a:picLocks noChangeAspect="1"/>
          </p:cNvPicPr>
          <p:nvPr/>
        </p:nvPicPr>
        <p:blipFill>
          <a:blip r:embed="rId3"/>
          <a:stretch>
            <a:fillRect/>
          </a:stretch>
        </p:blipFill>
        <p:spPr>
          <a:xfrm>
            <a:off x="4467225" y="2175687"/>
            <a:ext cx="3257550" cy="3314700"/>
          </a:xfrm>
          <a:prstGeom prst="rect">
            <a:avLst/>
          </a:prstGeom>
        </p:spPr>
      </p:pic>
      <p:pic>
        <p:nvPicPr>
          <p:cNvPr id="6" name="图片 5"/>
          <p:cNvPicPr>
            <a:picLocks noChangeAspect="1"/>
          </p:cNvPicPr>
          <p:nvPr/>
        </p:nvPicPr>
        <p:blipFill>
          <a:blip r:embed="rId4"/>
          <a:stretch>
            <a:fillRect/>
          </a:stretch>
        </p:blipFill>
        <p:spPr>
          <a:xfrm>
            <a:off x="8161485" y="2175687"/>
            <a:ext cx="3248025" cy="3105150"/>
          </a:xfrm>
          <a:prstGeom prst="rect">
            <a:avLst/>
          </a:prstGeom>
        </p:spPr>
      </p:pic>
    </p:spTree>
    <p:extLst>
      <p:ext uri="{BB962C8B-B14F-4D97-AF65-F5344CB8AC3E}">
        <p14:creationId xmlns:p14="http://schemas.microsoft.com/office/powerpoint/2010/main" val="955323048"/>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449539" y="2178124"/>
            <a:ext cx="3200400" cy="3600450"/>
          </a:xfrm>
          <a:prstGeom prst="rect">
            <a:avLst/>
          </a:prstGeom>
        </p:spPr>
      </p:pic>
      <p:pic>
        <p:nvPicPr>
          <p:cNvPr id="5" name="图片 4"/>
          <p:cNvPicPr>
            <a:picLocks noChangeAspect="1"/>
          </p:cNvPicPr>
          <p:nvPr/>
        </p:nvPicPr>
        <p:blipFill>
          <a:blip r:embed="rId3"/>
          <a:stretch>
            <a:fillRect/>
          </a:stretch>
        </p:blipFill>
        <p:spPr>
          <a:xfrm>
            <a:off x="4217138" y="2178124"/>
            <a:ext cx="3162300" cy="3152775"/>
          </a:xfrm>
          <a:prstGeom prst="rect">
            <a:avLst/>
          </a:prstGeom>
        </p:spPr>
      </p:pic>
      <p:pic>
        <p:nvPicPr>
          <p:cNvPr id="6" name="图片 5"/>
          <p:cNvPicPr>
            <a:picLocks noChangeAspect="1"/>
          </p:cNvPicPr>
          <p:nvPr/>
        </p:nvPicPr>
        <p:blipFill>
          <a:blip r:embed="rId4"/>
          <a:stretch>
            <a:fillRect/>
          </a:stretch>
        </p:blipFill>
        <p:spPr>
          <a:xfrm>
            <a:off x="7946637" y="2178124"/>
            <a:ext cx="3371850" cy="2628900"/>
          </a:xfrm>
          <a:prstGeom prst="rect">
            <a:avLst/>
          </a:prstGeom>
        </p:spPr>
      </p:pic>
    </p:spTree>
    <p:extLst>
      <p:ext uri="{BB962C8B-B14F-4D97-AF65-F5344CB8AC3E}">
        <p14:creationId xmlns:p14="http://schemas.microsoft.com/office/powerpoint/2010/main" val="4019265137"/>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854020" y="2109898"/>
            <a:ext cx="3390900" cy="3524250"/>
          </a:xfrm>
          <a:prstGeom prst="rect">
            <a:avLst/>
          </a:prstGeom>
        </p:spPr>
      </p:pic>
      <p:pic>
        <p:nvPicPr>
          <p:cNvPr id="5" name="图片 4"/>
          <p:cNvPicPr>
            <a:picLocks noChangeAspect="1"/>
          </p:cNvPicPr>
          <p:nvPr/>
        </p:nvPicPr>
        <p:blipFill>
          <a:blip r:embed="rId3"/>
          <a:stretch>
            <a:fillRect/>
          </a:stretch>
        </p:blipFill>
        <p:spPr>
          <a:xfrm>
            <a:off x="4787529" y="2127134"/>
            <a:ext cx="3165623" cy="3507014"/>
          </a:xfrm>
          <a:prstGeom prst="rect">
            <a:avLst/>
          </a:prstGeom>
        </p:spPr>
      </p:pic>
      <p:pic>
        <p:nvPicPr>
          <p:cNvPr id="6" name="图片 5"/>
          <p:cNvPicPr>
            <a:picLocks noChangeAspect="1"/>
          </p:cNvPicPr>
          <p:nvPr/>
        </p:nvPicPr>
        <p:blipFill>
          <a:blip r:embed="rId4"/>
          <a:stretch>
            <a:fillRect/>
          </a:stretch>
        </p:blipFill>
        <p:spPr>
          <a:xfrm>
            <a:off x="8373028" y="2109898"/>
            <a:ext cx="3228975" cy="3467100"/>
          </a:xfrm>
          <a:prstGeom prst="rect">
            <a:avLst/>
          </a:prstGeom>
        </p:spPr>
      </p:pic>
    </p:spTree>
    <p:extLst>
      <p:ext uri="{BB962C8B-B14F-4D97-AF65-F5344CB8AC3E}">
        <p14:creationId xmlns:p14="http://schemas.microsoft.com/office/powerpoint/2010/main" val="1587202551"/>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质量管理（品质）</a:t>
            </a:r>
          </a:p>
        </p:txBody>
      </p:sp>
      <p:sp>
        <p:nvSpPr>
          <p:cNvPr id="3" name="内容占位符 2"/>
          <p:cNvSpPr>
            <a:spLocks noGrp="1"/>
          </p:cNvSpPr>
          <p:nvPr>
            <p:ph idx="1"/>
          </p:nvPr>
        </p:nvSpPr>
        <p:spPr/>
        <p:txBody>
          <a:bodyPr/>
          <a:lstStyle/>
          <a:p>
            <a:r>
              <a:rPr lang="zh-CN" altLang="en-US" dirty="0"/>
              <a:t>质量的定义：反映实体满足明确和隐含需要的能力的特性总和</a:t>
            </a:r>
          </a:p>
        </p:txBody>
      </p:sp>
    </p:spTree>
    <p:extLst>
      <p:ext uri="{BB962C8B-B14F-4D97-AF65-F5344CB8AC3E}">
        <p14:creationId xmlns:p14="http://schemas.microsoft.com/office/powerpoint/2010/main" val="310415227"/>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质量管理</a:t>
            </a:r>
          </a:p>
        </p:txBody>
      </p:sp>
      <p:pic>
        <p:nvPicPr>
          <p:cNvPr id="4" name="内容占位符 3"/>
          <p:cNvPicPr>
            <a:picLocks noGrp="1" noChangeAspect="1"/>
          </p:cNvPicPr>
          <p:nvPr>
            <p:ph idx="1"/>
          </p:nvPr>
        </p:nvPicPr>
        <p:blipFill>
          <a:blip r:embed="rId2"/>
          <a:stretch>
            <a:fillRect/>
          </a:stretch>
        </p:blipFill>
        <p:spPr>
          <a:xfrm>
            <a:off x="832090" y="1882184"/>
            <a:ext cx="2634124" cy="3849874"/>
          </a:xfrm>
          <a:prstGeom prst="rect">
            <a:avLst/>
          </a:prstGeom>
        </p:spPr>
      </p:pic>
      <p:sp>
        <p:nvSpPr>
          <p:cNvPr id="5" name="矩形 4"/>
          <p:cNvSpPr/>
          <p:nvPr/>
        </p:nvSpPr>
        <p:spPr>
          <a:xfrm>
            <a:off x="4047460" y="1314068"/>
            <a:ext cx="7804298" cy="526297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一张是丰田的创始人，另一张是丰田目前的总裁，第三张照片比前两张都大很多，是威廉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爱德华</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戴明</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早在</a:t>
            </a:r>
            <a:r>
              <a:rPr lang="en-US" altLang="zh-CN" sz="2400" dirty="0">
                <a:latin typeface="微软雅黑" panose="020B0503020204020204" pitchFamily="34" charset="-122"/>
                <a:ea typeface="微软雅黑" panose="020B0503020204020204" pitchFamily="34" charset="-122"/>
              </a:rPr>
              <a:t>1950</a:t>
            </a:r>
            <a:r>
              <a:rPr lang="zh-CN" altLang="en-US" sz="2400" dirty="0">
                <a:latin typeface="微软雅黑" panose="020B0503020204020204" pitchFamily="34" charset="-122"/>
                <a:ea typeface="微软雅黑" panose="020B0503020204020204" pitchFamily="34" charset="-122"/>
              </a:rPr>
              <a:t>年，戴明就曾在美国讲授质量管理的课程，然而当时美国经济一片繁荣，订单接应不暇，根本没人有空去理这个直率的抽样调查专家去空谈什么品牌质量</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1950</a:t>
            </a:r>
            <a:r>
              <a:rPr lang="zh-CN" altLang="en-US" sz="2400" dirty="0">
                <a:latin typeface="微软雅黑" panose="020B0503020204020204" pitchFamily="34" charset="-122"/>
                <a:ea typeface="微软雅黑" panose="020B0503020204020204" pitchFamily="34" charset="-122"/>
              </a:rPr>
              <a:t>年应邀去日本讲学，</a:t>
            </a:r>
            <a:r>
              <a:rPr lang="en-US" altLang="zh-CN" sz="2400" dirty="0">
                <a:latin typeface="微软雅黑" panose="020B0503020204020204" pitchFamily="34" charset="-122"/>
                <a:ea typeface="微软雅黑" panose="020B0503020204020204" pitchFamily="34" charset="-122"/>
              </a:rPr>
              <a:t>Made in Japan</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美国遇到了甚至连做梦也想不到的那种挑战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1981</a:t>
            </a:r>
            <a:r>
              <a:rPr lang="zh-CN" altLang="en-US" sz="2400" dirty="0">
                <a:latin typeface="微软雅黑" panose="020B0503020204020204" pitchFamily="34" charset="-122"/>
                <a:ea typeface="微软雅黑" panose="020B0503020204020204" pitchFamily="34" charset="-122"/>
              </a:rPr>
              <a:t>年起，戴明不断地在全美各地举行研讨会（广场协议</a:t>
            </a:r>
          </a:p>
          <a:p>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52683620"/>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质量管理</a:t>
            </a:r>
          </a:p>
        </p:txBody>
      </p:sp>
      <p:sp>
        <p:nvSpPr>
          <p:cNvPr id="3" name="内容占位符 2"/>
          <p:cNvSpPr>
            <a:spLocks noGrp="1"/>
          </p:cNvSpPr>
          <p:nvPr>
            <p:ph idx="1"/>
          </p:nvPr>
        </p:nvSpPr>
        <p:spPr>
          <a:xfrm>
            <a:off x="575386" y="1213178"/>
            <a:ext cx="11041227" cy="4785395"/>
          </a:xfrm>
        </p:spPr>
        <p:txBody>
          <a:bodyPr/>
          <a:lstStyle/>
          <a:p>
            <a:pPr marL="0" indent="0">
              <a:buNone/>
            </a:pPr>
            <a:r>
              <a:rPr lang="zh-CN" altLang="en-US" dirty="0"/>
              <a:t>两个认识误区：</a:t>
            </a:r>
            <a:endParaRPr lang="en-US" altLang="zh-CN" dirty="0"/>
          </a:p>
          <a:p>
            <a:r>
              <a:rPr lang="zh-CN" altLang="en-US" dirty="0"/>
              <a:t>是认为质量是生产者的责任</a:t>
            </a:r>
            <a:endParaRPr lang="en-US" altLang="zh-CN" dirty="0"/>
          </a:p>
          <a:p>
            <a:r>
              <a:rPr lang="zh-CN" altLang="en-US" dirty="0"/>
              <a:t>是认为高质量必然造成高成本。</a:t>
            </a:r>
            <a:endParaRPr lang="en-US" altLang="zh-CN" dirty="0"/>
          </a:p>
          <a:p>
            <a:endParaRPr lang="en-US" altLang="zh-CN" dirty="0"/>
          </a:p>
          <a:p>
            <a:r>
              <a:rPr lang="zh-CN" altLang="en-US" dirty="0"/>
              <a:t>魏文王问扁鹊：“子昆弟三人其孰最善为医？”扁鹊曰：“长兄最善，中兄次之，扁鹊最为下。”魏文王曰：“可得闻邪？”扁鹊曰</a:t>
            </a:r>
            <a:r>
              <a:rPr lang="en-US" altLang="zh-CN" dirty="0"/>
              <a:t>: “</a:t>
            </a:r>
            <a:r>
              <a:rPr lang="zh-CN" altLang="en-US" dirty="0"/>
              <a:t>长兄于病视神，未有形而除之，故名不出于家。中兄治病，其在毫毛，故名不出于闾。若扁鹊者，镵血脉，投毒药，副肌肤，闲而名出闻于诸侯。”</a:t>
            </a:r>
          </a:p>
        </p:txBody>
      </p:sp>
    </p:spTree>
    <p:extLst>
      <p:ext uri="{BB962C8B-B14F-4D97-AF65-F5344CB8AC3E}">
        <p14:creationId xmlns:p14="http://schemas.microsoft.com/office/powerpoint/2010/main" val="359016703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信息技术与控制系统</a:t>
            </a:r>
          </a:p>
        </p:txBody>
      </p:sp>
      <p:sp>
        <p:nvSpPr>
          <p:cNvPr id="3" name="内容占位符 2"/>
          <p:cNvSpPr>
            <a:spLocks noGrp="1"/>
          </p:cNvSpPr>
          <p:nvPr>
            <p:ph idx="1"/>
          </p:nvPr>
        </p:nvSpPr>
        <p:spPr/>
        <p:txBody>
          <a:bodyPr/>
          <a:lstStyle/>
          <a:p>
            <a:r>
              <a:rPr lang="zh-CN" altLang="en-US" dirty="0"/>
              <a:t>生产过程的信息化</a:t>
            </a:r>
          </a:p>
          <a:p>
            <a:r>
              <a:rPr lang="zh-CN" altLang="en-US" dirty="0"/>
              <a:t>管理过程的信息化</a:t>
            </a:r>
          </a:p>
          <a:p>
            <a:r>
              <a:rPr lang="zh-CN" altLang="en-US" dirty="0"/>
              <a:t>办公自动化</a:t>
            </a:r>
          </a:p>
          <a:p>
            <a:r>
              <a:rPr lang="zh-CN" altLang="en-US" dirty="0"/>
              <a:t>集成一体化系统</a:t>
            </a:r>
          </a:p>
          <a:p>
            <a:pPr marL="0" indent="0">
              <a:buNone/>
            </a:pPr>
            <a:endParaRPr lang="en-US" altLang="zh-CN" dirty="0"/>
          </a:p>
          <a:p>
            <a:pPr marL="0" indent="0">
              <a:buNone/>
            </a:pPr>
            <a:endParaRPr lang="en-US" altLang="zh-CN" dirty="0"/>
          </a:p>
          <a:p>
            <a:pPr marL="0" indent="0">
              <a:buNone/>
            </a:pPr>
            <a:r>
              <a:rPr lang="zh-CN" altLang="en-US" dirty="0"/>
              <a:t>咨询</a:t>
            </a:r>
            <a:r>
              <a:rPr lang="en-US" altLang="zh-CN" dirty="0"/>
              <a:t>IBM</a:t>
            </a:r>
            <a:endParaRPr lang="zh-CN" altLang="en-US" dirty="0"/>
          </a:p>
        </p:txBody>
      </p:sp>
    </p:spTree>
    <p:extLst>
      <p:ext uri="{BB962C8B-B14F-4D97-AF65-F5344CB8AC3E}">
        <p14:creationId xmlns:p14="http://schemas.microsoft.com/office/powerpoint/2010/main" val="1940330711"/>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42320" y="1002742"/>
            <a:ext cx="11041227" cy="4785395"/>
          </a:xfrm>
        </p:spPr>
        <p:txBody>
          <a:bodyPr/>
          <a:lstStyle/>
          <a:p>
            <a:pPr lvl="1"/>
            <a:r>
              <a:rPr lang="zh-CN" altLang="en-US" sz="2400" dirty="0">
                <a:cs typeface="+mn-cs"/>
              </a:rPr>
              <a:t>戴明的质量管理</a:t>
            </a:r>
            <a:r>
              <a:rPr lang="en-US" altLang="zh-CN" sz="2400" dirty="0">
                <a:cs typeface="+mn-cs"/>
              </a:rPr>
              <a:t>14</a:t>
            </a:r>
            <a:r>
              <a:rPr lang="zh-CN" altLang="en-US" sz="2400" dirty="0">
                <a:cs typeface="+mn-cs"/>
              </a:rPr>
              <a:t>条： </a:t>
            </a:r>
            <a:endParaRPr lang="en-US" altLang="zh-CN" sz="2400" dirty="0">
              <a:cs typeface="+mn-cs"/>
            </a:endParaRPr>
          </a:p>
          <a:p>
            <a:pPr lvl="2"/>
            <a:r>
              <a:rPr lang="zh-CN" altLang="en-US" sz="2000" dirty="0">
                <a:cs typeface="+mn-cs"/>
              </a:rPr>
              <a:t>确定永恒目标，提高产品与服务；</a:t>
            </a:r>
            <a:endParaRPr lang="en-US" altLang="zh-CN" sz="2000" dirty="0">
              <a:cs typeface="+mn-cs"/>
            </a:endParaRPr>
          </a:p>
          <a:p>
            <a:pPr lvl="2"/>
            <a:r>
              <a:rPr lang="zh-CN" altLang="en-US" sz="2000" dirty="0">
                <a:cs typeface="+mn-cs"/>
              </a:rPr>
              <a:t>采纳新的质量思想；</a:t>
            </a:r>
            <a:endParaRPr lang="en-US" altLang="zh-CN" sz="2000" dirty="0">
              <a:cs typeface="+mn-cs"/>
            </a:endParaRPr>
          </a:p>
          <a:p>
            <a:pPr lvl="2"/>
            <a:r>
              <a:rPr lang="zh-CN" altLang="en-US" sz="2000" dirty="0">
                <a:cs typeface="+mn-cs"/>
              </a:rPr>
              <a:t>不再依赖大量检验；（晚了）</a:t>
            </a:r>
            <a:endParaRPr lang="en-US" altLang="zh-CN" sz="2000" dirty="0">
              <a:cs typeface="+mn-cs"/>
            </a:endParaRPr>
          </a:p>
          <a:p>
            <a:pPr lvl="2"/>
            <a:r>
              <a:rPr lang="zh-CN" altLang="en-US" sz="2000" dirty="0">
                <a:cs typeface="+mn-cs"/>
              </a:rPr>
              <a:t>不以价格作为采购的唯一决策要素；</a:t>
            </a:r>
            <a:endParaRPr lang="en-US" altLang="zh-CN" sz="2000" dirty="0">
              <a:cs typeface="+mn-cs"/>
            </a:endParaRPr>
          </a:p>
          <a:p>
            <a:pPr lvl="2"/>
            <a:r>
              <a:rPr lang="zh-CN" altLang="en-US" sz="2000" dirty="0">
                <a:cs typeface="+mn-cs"/>
              </a:rPr>
              <a:t>持续不断地改进生产及服务系统；</a:t>
            </a:r>
            <a:endParaRPr lang="en-US" altLang="zh-CN" sz="2000" dirty="0">
              <a:cs typeface="+mn-cs"/>
            </a:endParaRPr>
          </a:p>
          <a:p>
            <a:pPr lvl="2"/>
            <a:r>
              <a:rPr lang="zh-CN" altLang="en-US" sz="2000" dirty="0">
                <a:cs typeface="+mn-cs"/>
              </a:rPr>
              <a:t>建立在职培训制度；</a:t>
            </a:r>
            <a:endParaRPr lang="en-US" altLang="zh-CN" sz="2000" dirty="0">
              <a:cs typeface="+mn-cs"/>
            </a:endParaRPr>
          </a:p>
          <a:p>
            <a:pPr lvl="2"/>
            <a:r>
              <a:rPr lang="zh-CN" altLang="en-US" sz="2000" dirty="0">
                <a:cs typeface="+mn-cs"/>
              </a:rPr>
              <a:t>建立现代的督导方法；</a:t>
            </a:r>
            <a:endParaRPr lang="en-US" altLang="zh-CN" sz="2000" dirty="0">
              <a:cs typeface="+mn-cs"/>
            </a:endParaRPr>
          </a:p>
          <a:p>
            <a:pPr lvl="2"/>
            <a:r>
              <a:rPr lang="zh-CN" altLang="en-US" sz="2000" dirty="0">
                <a:cs typeface="+mn-cs"/>
              </a:rPr>
              <a:t>消除员工畏惧心理；（有意见就提）</a:t>
            </a:r>
            <a:endParaRPr lang="en-US" altLang="zh-CN" sz="2000" dirty="0">
              <a:cs typeface="+mn-cs"/>
            </a:endParaRPr>
          </a:p>
          <a:p>
            <a:pPr lvl="2"/>
            <a:r>
              <a:rPr lang="zh-CN" altLang="en-US" sz="2000" dirty="0">
                <a:cs typeface="+mn-cs"/>
              </a:rPr>
              <a:t>打破部门界限；</a:t>
            </a:r>
            <a:endParaRPr lang="en-US" altLang="zh-CN" sz="2000" dirty="0">
              <a:cs typeface="+mn-cs"/>
            </a:endParaRPr>
          </a:p>
          <a:p>
            <a:pPr lvl="2"/>
            <a:r>
              <a:rPr lang="zh-CN" altLang="en-US" sz="2000" dirty="0">
                <a:cs typeface="+mn-cs"/>
              </a:rPr>
              <a:t>取消针对工作人员的计量化目标；</a:t>
            </a:r>
            <a:endParaRPr lang="en-US" altLang="zh-CN" sz="2000" dirty="0">
              <a:cs typeface="+mn-cs"/>
            </a:endParaRPr>
          </a:p>
          <a:p>
            <a:pPr lvl="2"/>
            <a:r>
              <a:rPr lang="zh-CN" altLang="en-US" sz="2000" dirty="0">
                <a:cs typeface="+mn-cs"/>
              </a:rPr>
              <a:t>取消员工标准量，废除管理人员的数值目标；（质量）</a:t>
            </a:r>
            <a:endParaRPr lang="en-US" altLang="zh-CN" sz="2000" dirty="0">
              <a:cs typeface="+mn-cs"/>
            </a:endParaRPr>
          </a:p>
          <a:p>
            <a:pPr lvl="2"/>
            <a:r>
              <a:rPr lang="zh-CN" altLang="en-US" sz="2000" dirty="0">
                <a:cs typeface="+mn-cs"/>
              </a:rPr>
              <a:t>消除妨碍基层员工工作畅顺的因素；</a:t>
            </a:r>
            <a:endParaRPr lang="en-US" altLang="zh-CN" sz="2000" dirty="0">
              <a:cs typeface="+mn-cs"/>
            </a:endParaRPr>
          </a:p>
          <a:p>
            <a:pPr lvl="2"/>
            <a:r>
              <a:rPr lang="zh-CN" altLang="en-US" sz="2000" dirty="0">
                <a:cs typeface="+mn-cs"/>
              </a:rPr>
              <a:t>鼓励每一个人自我教育与提高；</a:t>
            </a:r>
            <a:endParaRPr lang="en-US" altLang="zh-CN" sz="2000" dirty="0">
              <a:cs typeface="+mn-cs"/>
            </a:endParaRPr>
          </a:p>
          <a:p>
            <a:pPr lvl="2"/>
            <a:r>
              <a:rPr lang="zh-CN" altLang="en-US" sz="2000" dirty="0">
                <a:cs typeface="+mn-cs"/>
              </a:rPr>
              <a:t>采取行动，完成机制转变。（整体）</a:t>
            </a:r>
            <a:endParaRPr lang="en-US" altLang="zh-CN" sz="2000" dirty="0">
              <a:cs typeface="+mn-cs"/>
            </a:endParaRPr>
          </a:p>
        </p:txBody>
      </p:sp>
    </p:spTree>
    <p:extLst>
      <p:ext uri="{BB962C8B-B14F-4D97-AF65-F5344CB8AC3E}">
        <p14:creationId xmlns:p14="http://schemas.microsoft.com/office/powerpoint/2010/main" val="3283218435"/>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全面质量管理</a:t>
            </a:r>
          </a:p>
        </p:txBody>
      </p:sp>
      <p:sp>
        <p:nvSpPr>
          <p:cNvPr id="3" name="内容占位符 2"/>
          <p:cNvSpPr>
            <a:spLocks noGrp="1"/>
          </p:cNvSpPr>
          <p:nvPr>
            <p:ph idx="1"/>
          </p:nvPr>
        </p:nvSpPr>
        <p:spPr/>
        <p:txBody>
          <a:bodyPr/>
          <a:lstStyle/>
          <a:p>
            <a:r>
              <a:rPr lang="zh-CN" altLang="en-US" dirty="0"/>
              <a:t>全面质量管理的含义：“一个组织以</a:t>
            </a:r>
            <a:r>
              <a:rPr lang="zh-CN" altLang="en-US" dirty="0">
                <a:solidFill>
                  <a:srgbClr val="FF0000"/>
                </a:solidFill>
              </a:rPr>
              <a:t>质量</a:t>
            </a:r>
            <a:r>
              <a:rPr lang="zh-CN" altLang="en-US" dirty="0"/>
              <a:t>为中心，以</a:t>
            </a:r>
            <a:r>
              <a:rPr lang="zh-CN" altLang="en-US" dirty="0">
                <a:solidFill>
                  <a:srgbClr val="FF0000"/>
                </a:solidFill>
              </a:rPr>
              <a:t>全员为基础</a:t>
            </a:r>
            <a:r>
              <a:rPr lang="zh-CN" altLang="en-US" dirty="0"/>
              <a:t>，</a:t>
            </a:r>
            <a:r>
              <a:rPr lang="zh-CN" altLang="en-US" dirty="0">
                <a:solidFill>
                  <a:srgbClr val="FF0000"/>
                </a:solidFill>
              </a:rPr>
              <a:t>目的</a:t>
            </a:r>
            <a:r>
              <a:rPr lang="zh-CN" altLang="en-US" dirty="0"/>
              <a:t>在于通过让顾客满意和本组织所有成员及社会受益而达到长期成功的管理途径。”</a:t>
            </a:r>
            <a:endParaRPr lang="en-US" altLang="zh-CN" dirty="0"/>
          </a:p>
          <a:p>
            <a:endParaRPr lang="en-US" altLang="zh-CN" dirty="0"/>
          </a:p>
          <a:p>
            <a:r>
              <a:rPr lang="zh-CN" altLang="en-US"/>
              <a:t>特点：对象</a:t>
            </a:r>
            <a:r>
              <a:rPr lang="zh-CN" altLang="en-US" dirty="0"/>
              <a:t>全面管理、全员参与、全过程、全面运用一切</a:t>
            </a:r>
            <a:r>
              <a:rPr lang="zh-CN" altLang="en-US"/>
              <a:t>有效方法。</a:t>
            </a:r>
            <a:endParaRPr lang="zh-CN" altLang="en-US" dirty="0"/>
          </a:p>
        </p:txBody>
      </p:sp>
    </p:spTree>
    <p:extLst>
      <p:ext uri="{BB962C8B-B14F-4D97-AF65-F5344CB8AC3E}">
        <p14:creationId xmlns:p14="http://schemas.microsoft.com/office/powerpoint/2010/main" val="1043174846"/>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全面质量管理</a:t>
            </a:r>
          </a:p>
        </p:txBody>
      </p:sp>
      <p:sp>
        <p:nvSpPr>
          <p:cNvPr id="3" name="内容占位符 2"/>
          <p:cNvSpPr>
            <a:spLocks noGrp="1"/>
          </p:cNvSpPr>
          <p:nvPr>
            <p:ph idx="1"/>
          </p:nvPr>
        </p:nvSpPr>
        <p:spPr/>
        <p:txBody>
          <a:bodyPr/>
          <a:lstStyle/>
          <a:p>
            <a:r>
              <a:rPr lang="zh-CN" altLang="en-US" dirty="0"/>
              <a:t>一个过程</a:t>
            </a:r>
            <a:endParaRPr lang="en-US" altLang="zh-CN" dirty="0"/>
          </a:p>
          <a:p>
            <a:endParaRPr lang="en-US" altLang="zh-CN" dirty="0"/>
          </a:p>
          <a:p>
            <a:r>
              <a:rPr lang="zh-CN" altLang="en-US" dirty="0"/>
              <a:t>四个阶段</a:t>
            </a:r>
            <a:endParaRPr lang="en-US" altLang="zh-CN" dirty="0"/>
          </a:p>
          <a:p>
            <a:endParaRPr lang="en-US" altLang="zh-CN" dirty="0"/>
          </a:p>
          <a:p>
            <a:r>
              <a:rPr lang="zh-CN" altLang="en-US" dirty="0"/>
              <a:t>计划：分析和评价现状、确定改进目标、寻求解决方法、评价选择</a:t>
            </a:r>
            <a:endParaRPr lang="en-US" altLang="zh-CN" dirty="0"/>
          </a:p>
          <a:p>
            <a:r>
              <a:rPr lang="zh-CN" altLang="en-US" dirty="0"/>
              <a:t>行动：采纳改正、进一步改进</a:t>
            </a:r>
            <a:endParaRPr lang="en-US" altLang="zh-CN" dirty="0"/>
          </a:p>
          <a:p>
            <a:endParaRPr lang="zh-CN" altLang="en-US" dirty="0"/>
          </a:p>
        </p:txBody>
      </p:sp>
    </p:spTree>
    <p:extLst>
      <p:ext uri="{BB962C8B-B14F-4D97-AF65-F5344CB8AC3E}">
        <p14:creationId xmlns:p14="http://schemas.microsoft.com/office/powerpoint/2010/main" val="145349130"/>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PDCA</a:t>
            </a:r>
            <a:r>
              <a:rPr lang="zh-CN" altLang="en-US" dirty="0"/>
              <a:t>循环</a:t>
            </a:r>
          </a:p>
        </p:txBody>
      </p:sp>
      <p:pic>
        <p:nvPicPr>
          <p:cNvPr id="4" name="Picture 4" descr="PDCA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266"/>
          <a:stretch>
            <a:fillRect/>
          </a:stretch>
        </p:blipFill>
        <p:spPr bwMode="auto">
          <a:xfrm>
            <a:off x="467922" y="1682735"/>
            <a:ext cx="4476215" cy="436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665" y="2271399"/>
            <a:ext cx="4092321" cy="3395754"/>
          </a:xfrm>
          <a:prstGeom prst="rect">
            <a:avLst/>
          </a:prstGeom>
        </p:spPr>
      </p:pic>
    </p:spTree>
    <p:extLst>
      <p:ext uri="{BB962C8B-B14F-4D97-AF65-F5344CB8AC3E}">
        <p14:creationId xmlns:p14="http://schemas.microsoft.com/office/powerpoint/2010/main" val="106247854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全面质量管理原则</a:t>
            </a:r>
          </a:p>
        </p:txBody>
      </p:sp>
      <p:sp>
        <p:nvSpPr>
          <p:cNvPr id="3" name="内容占位符 2"/>
          <p:cNvSpPr>
            <a:spLocks noGrp="1"/>
          </p:cNvSpPr>
          <p:nvPr>
            <p:ph idx="1"/>
          </p:nvPr>
        </p:nvSpPr>
        <p:spPr/>
        <p:txBody>
          <a:bodyPr/>
          <a:lstStyle/>
          <a:p>
            <a:r>
              <a:rPr lang="zh-CN" altLang="en-US" dirty="0"/>
              <a:t>以顾客为关注焦点；</a:t>
            </a:r>
          </a:p>
          <a:p>
            <a:r>
              <a:rPr lang="zh-CN" altLang="en-US" dirty="0"/>
              <a:t>领导作用；</a:t>
            </a:r>
          </a:p>
          <a:p>
            <a:r>
              <a:rPr lang="zh-CN" altLang="en-US" dirty="0"/>
              <a:t>全员参与；</a:t>
            </a:r>
          </a:p>
          <a:p>
            <a:r>
              <a:rPr lang="zh-CN" altLang="en-US" dirty="0"/>
              <a:t>过程方法；</a:t>
            </a:r>
          </a:p>
          <a:p>
            <a:r>
              <a:rPr lang="zh-CN" altLang="en-US" dirty="0"/>
              <a:t>管理的系统方法；</a:t>
            </a:r>
          </a:p>
          <a:p>
            <a:r>
              <a:rPr lang="zh-CN" altLang="en-US" dirty="0"/>
              <a:t>持续改进；</a:t>
            </a:r>
          </a:p>
          <a:p>
            <a:r>
              <a:rPr lang="zh-CN" altLang="en-US" dirty="0"/>
              <a:t>以事实为基础进行决策；</a:t>
            </a:r>
          </a:p>
          <a:p>
            <a:r>
              <a:rPr lang="zh-CN" altLang="en-US" dirty="0"/>
              <a:t>与供应商建立互利的关系</a:t>
            </a:r>
          </a:p>
          <a:p>
            <a:endParaRPr lang="zh-CN" altLang="en-US" dirty="0"/>
          </a:p>
        </p:txBody>
      </p:sp>
    </p:spTree>
    <p:extLst>
      <p:ext uri="{BB962C8B-B14F-4D97-AF65-F5344CB8AC3E}">
        <p14:creationId xmlns:p14="http://schemas.microsoft.com/office/powerpoint/2010/main" val="1781956649"/>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西格玛</a:t>
            </a:r>
          </a:p>
        </p:txBody>
      </p:sp>
      <p:sp>
        <p:nvSpPr>
          <p:cNvPr id="3" name="内容占位符 2"/>
          <p:cNvSpPr>
            <a:spLocks noGrp="1"/>
          </p:cNvSpPr>
          <p:nvPr>
            <p:ph idx="1"/>
          </p:nvPr>
        </p:nvSpPr>
        <p:spPr/>
        <p:txBody>
          <a:bodyPr/>
          <a:lstStyle/>
          <a:p>
            <a:r>
              <a:rPr lang="zh-CN" altLang="en-US" dirty="0"/>
              <a:t>六西格玛是一种改善</a:t>
            </a:r>
            <a:r>
              <a:rPr lang="zh-CN" altLang="en-US" dirty="0">
                <a:solidFill>
                  <a:srgbClr val="FF0000"/>
                </a:solidFill>
              </a:rPr>
              <a:t>企业质量流程管理的技术</a:t>
            </a:r>
            <a:r>
              <a:rPr lang="zh-CN" altLang="en-US" dirty="0"/>
              <a:t>，以“零缺陷”的完美商业追求，带动质量成本的大幅度降低，最终实现财务成效的提升与企业竞争力的突破</a:t>
            </a:r>
            <a:endParaRPr lang="en-US" altLang="zh-CN" dirty="0"/>
          </a:p>
          <a:p>
            <a:endParaRPr lang="en-US" altLang="zh-CN" dirty="0"/>
          </a:p>
          <a:p>
            <a:r>
              <a:rPr lang="zh-CN" altLang="en-US" dirty="0"/>
              <a:t>六西格玛是摩托罗拉公司发明的术语，用来描述在实现质量改进时的目标和过程。西格玛（</a:t>
            </a:r>
            <a:r>
              <a:rPr lang="en-US" altLang="zh-CN" dirty="0"/>
              <a:t>σ</a:t>
            </a:r>
            <a:r>
              <a:rPr lang="zh-CN" altLang="en-US" dirty="0"/>
              <a:t>）是统计员用的希腊字母，指标准偏差。术语六西格玛指换算为</a:t>
            </a:r>
            <a:r>
              <a:rPr lang="zh-CN" altLang="en-US" dirty="0">
                <a:solidFill>
                  <a:srgbClr val="FF0000"/>
                </a:solidFill>
              </a:rPr>
              <a:t>百万分之</a:t>
            </a:r>
            <a:r>
              <a:rPr lang="en-US" altLang="zh-CN" dirty="0">
                <a:solidFill>
                  <a:srgbClr val="FF0000"/>
                </a:solidFill>
              </a:rPr>
              <a:t>3.4</a:t>
            </a:r>
            <a:r>
              <a:rPr lang="zh-CN" altLang="en-US" dirty="0">
                <a:solidFill>
                  <a:srgbClr val="FF0000"/>
                </a:solidFill>
              </a:rPr>
              <a:t>的错误</a:t>
            </a:r>
            <a:r>
              <a:rPr lang="en-US" altLang="zh-CN" dirty="0">
                <a:solidFill>
                  <a:srgbClr val="FF0000"/>
                </a:solidFill>
              </a:rPr>
              <a:t>/</a:t>
            </a:r>
            <a:r>
              <a:rPr lang="zh-CN" altLang="en-US" dirty="0">
                <a:solidFill>
                  <a:srgbClr val="FF0000"/>
                </a:solidFill>
              </a:rPr>
              <a:t>缺陷率</a:t>
            </a:r>
            <a:r>
              <a:rPr lang="zh-CN" altLang="en-US" dirty="0"/>
              <a:t>的流程变化尺度。</a:t>
            </a:r>
          </a:p>
        </p:txBody>
      </p:sp>
      <p:pic>
        <p:nvPicPr>
          <p:cNvPr id="4" name="图片 3"/>
          <p:cNvPicPr>
            <a:picLocks noChangeAspect="1"/>
          </p:cNvPicPr>
          <p:nvPr/>
        </p:nvPicPr>
        <p:blipFill>
          <a:blip r:embed="rId2"/>
          <a:stretch>
            <a:fillRect/>
          </a:stretch>
        </p:blipFill>
        <p:spPr>
          <a:xfrm>
            <a:off x="743724" y="4069871"/>
            <a:ext cx="7514987" cy="2171441"/>
          </a:xfrm>
          <a:prstGeom prst="rect">
            <a:avLst/>
          </a:prstGeom>
        </p:spPr>
      </p:pic>
    </p:spTree>
    <p:extLst>
      <p:ext uri="{BB962C8B-B14F-4D97-AF65-F5344CB8AC3E}">
        <p14:creationId xmlns:p14="http://schemas.microsoft.com/office/powerpoint/2010/main" val="1243513062"/>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西格玛管理哲学</a:t>
            </a:r>
          </a:p>
        </p:txBody>
      </p:sp>
      <p:sp>
        <p:nvSpPr>
          <p:cNvPr id="3" name="内容占位符 2"/>
          <p:cNvSpPr>
            <a:spLocks noGrp="1"/>
          </p:cNvSpPr>
          <p:nvPr>
            <p:ph idx="1"/>
          </p:nvPr>
        </p:nvSpPr>
        <p:spPr/>
        <p:txBody>
          <a:bodyPr/>
          <a:lstStyle/>
          <a:p>
            <a:r>
              <a:rPr lang="zh-CN" altLang="en-US" dirty="0"/>
              <a:t>真诚关心顾客；</a:t>
            </a:r>
          </a:p>
          <a:p>
            <a:r>
              <a:rPr lang="zh-CN" altLang="en-US" dirty="0"/>
              <a:t>根据资料和事实管理；</a:t>
            </a:r>
          </a:p>
          <a:p>
            <a:r>
              <a:rPr lang="zh-CN" altLang="en-US" dirty="0"/>
              <a:t>以流程为重；</a:t>
            </a:r>
          </a:p>
          <a:p>
            <a:r>
              <a:rPr lang="zh-CN" altLang="en-US" dirty="0"/>
              <a:t>主动管理；</a:t>
            </a:r>
          </a:p>
          <a:p>
            <a:r>
              <a:rPr lang="zh-CN" altLang="en-US" dirty="0"/>
              <a:t>合作无界限；</a:t>
            </a:r>
          </a:p>
          <a:p>
            <a:r>
              <a:rPr lang="zh-CN" altLang="en-US" dirty="0"/>
              <a:t>追求完美</a:t>
            </a:r>
          </a:p>
          <a:p>
            <a:endParaRPr lang="zh-CN" altLang="en-US" dirty="0"/>
          </a:p>
        </p:txBody>
      </p:sp>
    </p:spTree>
    <p:extLst>
      <p:ext uri="{BB962C8B-B14F-4D97-AF65-F5344CB8AC3E}">
        <p14:creationId xmlns:p14="http://schemas.microsoft.com/office/powerpoint/2010/main" val="2324540965"/>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海尔质量管理三部曲</a:t>
            </a:r>
          </a:p>
        </p:txBody>
      </p:sp>
      <p:sp>
        <p:nvSpPr>
          <p:cNvPr id="3" name="内容占位符 2"/>
          <p:cNvSpPr>
            <a:spLocks noGrp="1"/>
          </p:cNvSpPr>
          <p:nvPr>
            <p:ph idx="1"/>
          </p:nvPr>
        </p:nvSpPr>
        <p:spPr/>
        <p:txBody>
          <a:bodyPr/>
          <a:lstStyle/>
          <a:p>
            <a:r>
              <a:rPr lang="en-US" altLang="zh-CN" dirty="0"/>
              <a:t>1984</a:t>
            </a:r>
            <a:r>
              <a:rPr lang="zh-CN" altLang="en-US" dirty="0"/>
              <a:t>年</a:t>
            </a:r>
            <a:endParaRPr lang="en-US" altLang="zh-CN" dirty="0"/>
          </a:p>
          <a:p>
            <a:endParaRPr lang="en-US" altLang="zh-CN" dirty="0"/>
          </a:p>
          <a:p>
            <a:r>
              <a:rPr lang="zh-CN" altLang="en-US" dirty="0"/>
              <a:t>自</a:t>
            </a:r>
            <a:r>
              <a:rPr lang="en-US" altLang="zh-CN" dirty="0"/>
              <a:t>2009</a:t>
            </a:r>
            <a:r>
              <a:rPr lang="zh-CN" altLang="en-US" dirty="0"/>
              <a:t>年以来，海尔大型家用电器品牌零售量已连续</a:t>
            </a:r>
            <a:r>
              <a:rPr lang="en-US" altLang="zh-CN" dirty="0"/>
              <a:t>8</a:t>
            </a:r>
            <a:r>
              <a:rPr lang="zh-CN" altLang="en-US" dirty="0"/>
              <a:t>年蝉联全球第一</a:t>
            </a:r>
            <a:endParaRPr lang="en-US" altLang="zh-CN" dirty="0"/>
          </a:p>
          <a:p>
            <a:endParaRPr lang="en-US" altLang="zh-CN" dirty="0"/>
          </a:p>
          <a:p>
            <a:r>
              <a:rPr lang="zh-CN" altLang="en-US" dirty="0"/>
              <a:t>尔在冰箱、洗衣机、冷柜、酒柜等产业，也分别拿下全球第一。</a:t>
            </a:r>
          </a:p>
        </p:txBody>
      </p:sp>
    </p:spTree>
    <p:extLst>
      <p:ext uri="{BB962C8B-B14F-4D97-AF65-F5344CB8AC3E}">
        <p14:creationId xmlns:p14="http://schemas.microsoft.com/office/powerpoint/2010/main" val="2773099588"/>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224" y="1298908"/>
            <a:ext cx="3823491" cy="4990663"/>
          </a:xfrm>
        </p:spPr>
      </p:pic>
      <p:sp>
        <p:nvSpPr>
          <p:cNvPr id="5" name="矩形 4"/>
          <p:cNvSpPr/>
          <p:nvPr/>
        </p:nvSpPr>
        <p:spPr>
          <a:xfrm>
            <a:off x="6003014" y="5051869"/>
            <a:ext cx="3801041" cy="369332"/>
          </a:xfrm>
          <a:prstGeom prst="rect">
            <a:avLst/>
          </a:prstGeom>
        </p:spPr>
        <p:txBody>
          <a:bodyPr wrap="none">
            <a:spAutoFit/>
          </a:bodyPr>
          <a:lstStyle/>
          <a:p>
            <a:r>
              <a:rPr lang="zh-CN" altLang="en-US" dirty="0"/>
              <a:t>文物收藏编号为：国博收藏</a:t>
            </a:r>
            <a:r>
              <a:rPr lang="en-US" altLang="zh-CN" dirty="0"/>
              <a:t>092</a:t>
            </a:r>
            <a:r>
              <a:rPr lang="zh-CN" altLang="en-US" dirty="0"/>
              <a:t>号。</a:t>
            </a:r>
          </a:p>
        </p:txBody>
      </p:sp>
    </p:spTree>
    <p:extLst>
      <p:ext uri="{BB962C8B-B14F-4D97-AF65-F5344CB8AC3E}">
        <p14:creationId xmlns:p14="http://schemas.microsoft.com/office/powerpoint/2010/main" val="460514682"/>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海尔质量管理三部曲</a:t>
            </a:r>
          </a:p>
        </p:txBody>
      </p:sp>
      <p:sp>
        <p:nvSpPr>
          <p:cNvPr id="3" name="内容占位符 2"/>
          <p:cNvSpPr>
            <a:spLocks noGrp="1"/>
          </p:cNvSpPr>
          <p:nvPr>
            <p:ph idx="1"/>
          </p:nvPr>
        </p:nvSpPr>
        <p:spPr/>
        <p:txBody>
          <a:bodyPr/>
          <a:lstStyle/>
          <a:p>
            <a:r>
              <a:rPr lang="zh-CN" altLang="en-US" dirty="0"/>
              <a:t>第一步：提出质量理念，有缺陷的产品就是废品</a:t>
            </a:r>
            <a:endParaRPr lang="en-US" altLang="zh-CN" dirty="0"/>
          </a:p>
          <a:p>
            <a:endParaRPr lang="en-US" altLang="zh-CN" dirty="0"/>
          </a:p>
          <a:p>
            <a:r>
              <a:rPr lang="zh-CN" altLang="en-US" dirty="0"/>
              <a:t>第二步：推出砸冰箱事件（理念与制度）</a:t>
            </a:r>
            <a:endParaRPr lang="en-US" altLang="zh-CN" dirty="0"/>
          </a:p>
          <a:p>
            <a:endParaRPr lang="en-US" altLang="zh-CN" dirty="0"/>
          </a:p>
          <a:p>
            <a:r>
              <a:rPr lang="zh-CN" altLang="en-US" dirty="0"/>
              <a:t>第三步：构造零缺陷管理制度（特殊工人，三检制、质量擂台，认证）</a:t>
            </a:r>
          </a:p>
        </p:txBody>
      </p:sp>
    </p:spTree>
    <p:extLst>
      <p:ext uri="{BB962C8B-B14F-4D97-AF65-F5344CB8AC3E}">
        <p14:creationId xmlns:p14="http://schemas.microsoft.com/office/powerpoint/2010/main" val="3120751127"/>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信息技术条件下的控制系统的变化 </a:t>
            </a:r>
          </a:p>
        </p:txBody>
      </p:sp>
      <p:sp>
        <p:nvSpPr>
          <p:cNvPr id="3" name="内容占位符 2"/>
          <p:cNvSpPr>
            <a:spLocks noGrp="1"/>
          </p:cNvSpPr>
          <p:nvPr>
            <p:ph idx="1"/>
          </p:nvPr>
        </p:nvSpPr>
        <p:spPr/>
        <p:txBody>
          <a:bodyPr/>
          <a:lstStyle/>
          <a:p>
            <a:r>
              <a:rPr lang="zh-CN" altLang="en-US" dirty="0"/>
              <a:t>风险评估的变化</a:t>
            </a:r>
          </a:p>
          <a:p>
            <a:r>
              <a:rPr lang="zh-CN" altLang="en-US" dirty="0"/>
              <a:t>监控手段的变化</a:t>
            </a:r>
          </a:p>
          <a:p>
            <a:r>
              <a:rPr lang="zh-CN" altLang="en-US" dirty="0"/>
              <a:t>信息沟通的变化</a:t>
            </a:r>
          </a:p>
          <a:p>
            <a:r>
              <a:rPr lang="zh-CN" altLang="en-US" dirty="0"/>
              <a:t>控制程序的变化（控制、灵活、高效、创新、稳定）</a:t>
            </a:r>
          </a:p>
          <a:p>
            <a:endParaRPr lang="zh-CN" altLang="en-US" dirty="0"/>
          </a:p>
        </p:txBody>
      </p:sp>
    </p:spTree>
    <p:extLst>
      <p:ext uri="{BB962C8B-B14F-4D97-AF65-F5344CB8AC3E}">
        <p14:creationId xmlns:p14="http://schemas.microsoft.com/office/powerpoint/2010/main" val="2467705441"/>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海尔</a:t>
            </a:r>
            <a:r>
              <a:rPr lang="en-US" altLang="zh-CN" dirty="0"/>
              <a:t>6s</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4750" y="1431297"/>
            <a:ext cx="4667250" cy="3105150"/>
          </a:xfrm>
        </p:spPr>
      </p:pic>
      <p:pic>
        <p:nvPicPr>
          <p:cNvPr id="7" name="图片 6"/>
          <p:cNvPicPr>
            <a:picLocks noChangeAspect="1"/>
          </p:cNvPicPr>
          <p:nvPr/>
        </p:nvPicPr>
        <p:blipFill>
          <a:blip r:embed="rId4"/>
          <a:stretch>
            <a:fillRect/>
          </a:stretch>
        </p:blipFill>
        <p:spPr>
          <a:xfrm>
            <a:off x="481437" y="1472055"/>
            <a:ext cx="6124575" cy="2276475"/>
          </a:xfrm>
          <a:prstGeom prst="rect">
            <a:avLst/>
          </a:prstGeom>
        </p:spPr>
      </p:pic>
      <p:sp>
        <p:nvSpPr>
          <p:cNvPr id="8" name="文本框 7"/>
          <p:cNvSpPr txBox="1"/>
          <p:nvPr/>
        </p:nvSpPr>
        <p:spPr>
          <a:xfrm>
            <a:off x="1190847" y="5029200"/>
            <a:ext cx="5082363" cy="461665"/>
          </a:xfrm>
          <a:prstGeom prst="rect">
            <a:avLst/>
          </a:prstGeom>
          <a:noFill/>
        </p:spPr>
        <p:txBody>
          <a:bodyPr wrap="square" rtlCol="0">
            <a:spAutoFit/>
          </a:bodyPr>
          <a:lstStyle/>
          <a:p>
            <a:r>
              <a:rPr lang="zh-CN" altLang="en-US" sz="2400" b="1" dirty="0"/>
              <a:t>水土不服！</a:t>
            </a:r>
          </a:p>
        </p:txBody>
      </p:sp>
    </p:spTree>
    <p:extLst>
      <p:ext uri="{BB962C8B-B14F-4D97-AF65-F5344CB8AC3E}">
        <p14:creationId xmlns:p14="http://schemas.microsoft.com/office/powerpoint/2010/main" val="3526852444"/>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平衡记分卡</a:t>
            </a:r>
          </a:p>
        </p:txBody>
      </p:sp>
      <p:sp>
        <p:nvSpPr>
          <p:cNvPr id="3" name="内容占位符 2"/>
          <p:cNvSpPr>
            <a:spLocks noGrp="1"/>
          </p:cNvSpPr>
          <p:nvPr>
            <p:ph idx="1"/>
          </p:nvPr>
        </p:nvSpPr>
        <p:spPr/>
        <p:txBody>
          <a:bodyPr/>
          <a:lstStyle/>
          <a:p>
            <a:r>
              <a:rPr lang="zh-CN" altLang="en-US" dirty="0"/>
              <a:t>平衡计分卡于</a:t>
            </a:r>
            <a:r>
              <a:rPr lang="en-US" altLang="zh-CN" dirty="0"/>
              <a:t>20</a:t>
            </a:r>
            <a:r>
              <a:rPr lang="zh-CN" altLang="en-US" dirty="0"/>
              <a:t>世纪</a:t>
            </a:r>
            <a:r>
              <a:rPr lang="en-US" altLang="zh-CN" dirty="0"/>
              <a:t>90</a:t>
            </a:r>
            <a:r>
              <a:rPr lang="zh-CN" altLang="en-US" dirty="0"/>
              <a:t>年代初由哈佛商学院的</a:t>
            </a:r>
            <a:r>
              <a:rPr lang="zh-CN" altLang="en-US" dirty="0">
                <a:solidFill>
                  <a:srgbClr val="FF0000"/>
                </a:solidFill>
              </a:rPr>
              <a:t>罗伯特</a:t>
            </a:r>
            <a:r>
              <a:rPr lang="en-US" altLang="zh-CN" dirty="0">
                <a:solidFill>
                  <a:srgbClr val="FF0000"/>
                </a:solidFill>
              </a:rPr>
              <a:t>·</a:t>
            </a:r>
            <a:r>
              <a:rPr lang="zh-CN" altLang="en-US" dirty="0">
                <a:solidFill>
                  <a:srgbClr val="FF0000"/>
                </a:solidFill>
              </a:rPr>
              <a:t>卡普兰</a:t>
            </a:r>
            <a:r>
              <a:rPr lang="en-US" altLang="zh-CN" dirty="0"/>
              <a:t>(Robert Kaplan)</a:t>
            </a:r>
            <a:r>
              <a:rPr lang="zh-CN" altLang="en-US" dirty="0"/>
              <a:t>和诺朗诺顿研究所所长（</a:t>
            </a:r>
            <a:r>
              <a:rPr lang="en-US" altLang="zh-CN" dirty="0"/>
              <a:t>Nolan Norton Institute</a:t>
            </a:r>
            <a:r>
              <a:rPr lang="zh-CN" altLang="en-US" dirty="0"/>
              <a:t>）、美国复兴全球战略集团创始人兼总裁</a:t>
            </a:r>
            <a:r>
              <a:rPr lang="zh-CN" altLang="en-US" dirty="0">
                <a:solidFill>
                  <a:srgbClr val="FF0000"/>
                </a:solidFill>
              </a:rPr>
              <a:t>戴维</a:t>
            </a:r>
            <a:r>
              <a:rPr lang="en-US" altLang="zh-CN" dirty="0">
                <a:solidFill>
                  <a:srgbClr val="FF0000"/>
                </a:solidFill>
              </a:rPr>
              <a:t>·</a:t>
            </a:r>
            <a:r>
              <a:rPr lang="zh-CN" altLang="en-US" dirty="0">
                <a:solidFill>
                  <a:srgbClr val="FF0000"/>
                </a:solidFill>
              </a:rPr>
              <a:t>诺顿</a:t>
            </a:r>
            <a:r>
              <a:rPr lang="en-US" altLang="zh-CN" dirty="0">
                <a:solidFill>
                  <a:srgbClr val="FF0000"/>
                </a:solidFill>
              </a:rPr>
              <a:t>(</a:t>
            </a:r>
            <a:r>
              <a:rPr lang="en-US" altLang="zh-CN" dirty="0"/>
              <a:t>David Norton)</a:t>
            </a:r>
            <a:r>
              <a:rPr lang="zh-CN" altLang="en-US" dirty="0"/>
              <a:t>所从事的“未来组织绩效衡量方法”一种绩效评价体系。</a:t>
            </a:r>
            <a:endParaRPr lang="en-US" altLang="zh-CN" dirty="0"/>
          </a:p>
          <a:p>
            <a:endParaRPr lang="en-US" altLang="zh-CN" dirty="0"/>
          </a:p>
          <a:p>
            <a:r>
              <a:rPr lang="zh-CN" altLang="en-US" dirty="0"/>
              <a:t>系统性工具</a:t>
            </a:r>
            <a:endParaRPr lang="en-US" altLang="zh-CN" dirty="0"/>
          </a:p>
          <a:p>
            <a:endParaRPr lang="en-US" altLang="zh-CN" dirty="0"/>
          </a:p>
          <a:p>
            <a:r>
              <a:rPr lang="zh-CN" altLang="en-US" dirty="0"/>
              <a:t>从绩效管理到战略管理工具</a:t>
            </a:r>
            <a:endParaRPr lang="en-US" altLang="zh-CN" dirty="0"/>
          </a:p>
          <a:p>
            <a:endParaRPr lang="en-US" altLang="zh-CN" dirty="0"/>
          </a:p>
          <a:p>
            <a:r>
              <a:rPr lang="zh-CN" altLang="en-US" dirty="0"/>
              <a:t>分解</a:t>
            </a:r>
          </a:p>
        </p:txBody>
      </p:sp>
    </p:spTree>
    <p:extLst>
      <p:ext uri="{BB962C8B-B14F-4D97-AF65-F5344CB8AC3E}">
        <p14:creationId xmlns:p14="http://schemas.microsoft.com/office/powerpoint/2010/main" val="1034339086"/>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38776" y="3500438"/>
            <a:ext cx="1285875" cy="78581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rgbClr val="FF0000"/>
                </a:solidFill>
              </a:rPr>
              <a:t>愿景</a:t>
            </a:r>
            <a:endParaRPr lang="en-US" altLang="zh-CN" sz="2000">
              <a:solidFill>
                <a:srgbClr val="FF0000"/>
              </a:solidFill>
            </a:endParaRPr>
          </a:p>
          <a:p>
            <a:pPr algn="ctr" eaLnBrk="1" hangingPunct="1"/>
            <a:r>
              <a:rPr lang="zh-CN" altLang="en-US" sz="2000">
                <a:solidFill>
                  <a:srgbClr val="FF0000"/>
                </a:solidFill>
              </a:rPr>
              <a:t>与</a:t>
            </a:r>
            <a:endParaRPr lang="en-US" altLang="zh-CN" sz="2000">
              <a:solidFill>
                <a:srgbClr val="FF0000"/>
              </a:solidFill>
            </a:endParaRPr>
          </a:p>
          <a:p>
            <a:pPr algn="ctr" eaLnBrk="1" hangingPunct="1"/>
            <a:r>
              <a:rPr lang="zh-CN" altLang="en-US" sz="2000">
                <a:solidFill>
                  <a:srgbClr val="FF0000"/>
                </a:solidFill>
              </a:rPr>
              <a:t>战略</a:t>
            </a:r>
          </a:p>
        </p:txBody>
      </p:sp>
      <p:sp>
        <p:nvSpPr>
          <p:cNvPr id="6" name="矩形 5"/>
          <p:cNvSpPr/>
          <p:nvPr/>
        </p:nvSpPr>
        <p:spPr>
          <a:xfrm>
            <a:off x="4938713" y="1928814"/>
            <a:ext cx="2286000" cy="10001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C00000"/>
                </a:solidFill>
              </a:rPr>
              <a:t>财务：</a:t>
            </a:r>
            <a:r>
              <a:rPr lang="zh-CN" altLang="en-US"/>
              <a:t>“</a:t>
            </a:r>
            <a:r>
              <a:rPr lang="zh-CN" altLang="en-US" sz="1600"/>
              <a:t>要在财务方面取得成功，应向投资者展示什么</a:t>
            </a:r>
            <a:r>
              <a:rPr lang="en-US" altLang="zh-CN" sz="1600"/>
              <a:t>?</a:t>
            </a:r>
            <a:r>
              <a:rPr lang="zh-CN" altLang="en-US" sz="1600"/>
              <a:t>”</a:t>
            </a:r>
            <a:endParaRPr lang="zh-CN" altLang="en-US">
              <a:solidFill>
                <a:srgbClr val="FF0000"/>
              </a:solidFill>
            </a:endParaRPr>
          </a:p>
        </p:txBody>
      </p:sp>
      <p:sp>
        <p:nvSpPr>
          <p:cNvPr id="7" name="矩形 6"/>
          <p:cNvSpPr/>
          <p:nvPr/>
        </p:nvSpPr>
        <p:spPr>
          <a:xfrm>
            <a:off x="2438401" y="3357563"/>
            <a:ext cx="2214563" cy="10715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C00000"/>
                </a:solidFill>
              </a:rPr>
              <a:t>顾客：</a:t>
            </a:r>
            <a:r>
              <a:rPr lang="zh-CN" altLang="en-US" sz="1600"/>
              <a:t>“要实现愿景，应该向顾客展示什么？”</a:t>
            </a:r>
            <a:endParaRPr lang="zh-CN" altLang="en-US">
              <a:solidFill>
                <a:srgbClr val="FF0000"/>
              </a:solidFill>
            </a:endParaRPr>
          </a:p>
        </p:txBody>
      </p:sp>
      <p:sp>
        <p:nvSpPr>
          <p:cNvPr id="8" name="矩形 7"/>
          <p:cNvSpPr/>
          <p:nvPr/>
        </p:nvSpPr>
        <p:spPr>
          <a:xfrm>
            <a:off x="4938713" y="4857751"/>
            <a:ext cx="2286000" cy="10001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C00000"/>
                </a:solidFill>
              </a:rPr>
              <a:t>学习与成长： </a:t>
            </a:r>
            <a:r>
              <a:rPr lang="zh-CN" altLang="en-US" sz="1600"/>
              <a:t>“要实现愿景，将如何保持改善和提高的能力？”</a:t>
            </a:r>
            <a:endParaRPr lang="zh-CN" altLang="en-US">
              <a:solidFill>
                <a:srgbClr val="FF0000"/>
              </a:solidFill>
            </a:endParaRPr>
          </a:p>
        </p:txBody>
      </p:sp>
      <p:sp>
        <p:nvSpPr>
          <p:cNvPr id="10" name="矩形 9"/>
          <p:cNvSpPr/>
          <p:nvPr/>
        </p:nvSpPr>
        <p:spPr>
          <a:xfrm>
            <a:off x="7510463" y="3357563"/>
            <a:ext cx="2214562" cy="10715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rgbClr val="C00000"/>
                </a:solidFill>
              </a:rPr>
              <a:t>内部业务流程： </a:t>
            </a:r>
            <a:r>
              <a:rPr lang="zh-CN" altLang="en-US" sz="1600"/>
              <a:t>“要使投资者和顾客满意，应该改进哪些业务流程？”</a:t>
            </a:r>
            <a:endParaRPr lang="zh-CN" altLang="en-US">
              <a:solidFill>
                <a:srgbClr val="FF0000"/>
              </a:solidFill>
            </a:endParaRPr>
          </a:p>
        </p:txBody>
      </p:sp>
      <p:cxnSp>
        <p:nvCxnSpPr>
          <p:cNvPr id="17" name="直接箭头连接符 16"/>
          <p:cNvCxnSpPr>
            <a:stCxn id="5" idx="3"/>
            <a:endCxn id="10" idx="1"/>
          </p:cNvCxnSpPr>
          <p:nvPr/>
        </p:nvCxnSpPr>
        <p:spPr>
          <a:xfrm>
            <a:off x="6724651" y="3894139"/>
            <a:ext cx="78581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 idx="0"/>
            <a:endCxn id="6" idx="2"/>
          </p:cNvCxnSpPr>
          <p:nvPr/>
        </p:nvCxnSpPr>
        <p:spPr>
          <a:xfrm rot="5400000" flipH="1" flipV="1">
            <a:off x="5795964" y="3214689"/>
            <a:ext cx="573087"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2"/>
            <a:endCxn id="8" idx="0"/>
          </p:cNvCxnSpPr>
          <p:nvPr/>
        </p:nvCxnSpPr>
        <p:spPr>
          <a:xfrm rot="5400000">
            <a:off x="5796757" y="4572795"/>
            <a:ext cx="5715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5" idx="1"/>
            <a:endCxn id="7" idx="3"/>
          </p:cNvCxnSpPr>
          <p:nvPr/>
        </p:nvCxnSpPr>
        <p:spPr>
          <a:xfrm rot="10800000">
            <a:off x="4652963" y="3894139"/>
            <a:ext cx="785812"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6" idx="1"/>
            <a:endCxn id="7" idx="0"/>
          </p:cNvCxnSpPr>
          <p:nvPr/>
        </p:nvCxnSpPr>
        <p:spPr>
          <a:xfrm rot="10800000" flipV="1">
            <a:off x="3544889" y="2428875"/>
            <a:ext cx="1393825" cy="92868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7" idx="2"/>
            <a:endCxn id="8" idx="1"/>
          </p:cNvCxnSpPr>
          <p:nvPr/>
        </p:nvCxnSpPr>
        <p:spPr>
          <a:xfrm rot="16200000" flipH="1">
            <a:off x="3777457" y="4196557"/>
            <a:ext cx="928688" cy="13938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8" idx="3"/>
            <a:endCxn id="10" idx="2"/>
          </p:cNvCxnSpPr>
          <p:nvPr/>
        </p:nvCxnSpPr>
        <p:spPr>
          <a:xfrm flipV="1">
            <a:off x="7224714" y="4429125"/>
            <a:ext cx="1393825" cy="92868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0" idx="0"/>
            <a:endCxn id="6" idx="3"/>
          </p:cNvCxnSpPr>
          <p:nvPr/>
        </p:nvCxnSpPr>
        <p:spPr>
          <a:xfrm rot="16200000" flipV="1">
            <a:off x="7457282" y="2196307"/>
            <a:ext cx="928688" cy="13938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平衡记分卡</a:t>
            </a:r>
          </a:p>
        </p:txBody>
      </p:sp>
    </p:spTree>
    <p:extLst>
      <p:ext uri="{BB962C8B-B14F-4D97-AF65-F5344CB8AC3E}">
        <p14:creationId xmlns:p14="http://schemas.microsoft.com/office/powerpoint/2010/main" val="3162535449"/>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平衡记分卡误区</a:t>
            </a:r>
          </a:p>
        </p:txBody>
      </p:sp>
      <p:sp>
        <p:nvSpPr>
          <p:cNvPr id="3" name="内容占位符 2"/>
          <p:cNvSpPr>
            <a:spLocks noGrp="1"/>
          </p:cNvSpPr>
          <p:nvPr>
            <p:ph idx="1"/>
          </p:nvPr>
        </p:nvSpPr>
        <p:spPr/>
        <p:txBody>
          <a:bodyPr/>
          <a:lstStyle/>
          <a:p>
            <a:r>
              <a:rPr lang="zh-CN" altLang="en-US" dirty="0"/>
              <a:t>把</a:t>
            </a:r>
            <a:r>
              <a:rPr lang="en-US" altLang="zh-CN" dirty="0"/>
              <a:t>BSC</a:t>
            </a:r>
            <a:r>
              <a:rPr lang="zh-CN" altLang="en-US" dirty="0"/>
              <a:t>单纯作为考核指标（难以衡量）</a:t>
            </a:r>
            <a:endParaRPr lang="en-US" altLang="zh-CN" dirty="0"/>
          </a:p>
          <a:p>
            <a:endParaRPr lang="en-US" altLang="zh-CN" dirty="0"/>
          </a:p>
          <a:p>
            <a:r>
              <a:rPr lang="zh-CN" altLang="en-US" dirty="0"/>
              <a:t>归为</a:t>
            </a:r>
            <a:r>
              <a:rPr lang="en-US" altLang="zh-CN" dirty="0"/>
              <a:t>HR</a:t>
            </a:r>
            <a:r>
              <a:rPr lang="zh-CN" altLang="en-US" dirty="0"/>
              <a:t>的事情</a:t>
            </a:r>
            <a:endParaRPr lang="en-US" altLang="zh-CN" dirty="0"/>
          </a:p>
          <a:p>
            <a:endParaRPr lang="en-US" altLang="zh-CN" dirty="0"/>
          </a:p>
          <a:p>
            <a:r>
              <a:rPr lang="zh-CN" altLang="en-US" dirty="0"/>
              <a:t>平衡（指标、群体）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792975768"/>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180214" y="1002742"/>
            <a:ext cx="9090837" cy="5613134"/>
          </a:xfrm>
          <a:prstGeom prst="rect">
            <a:avLst/>
          </a:prstGeom>
        </p:spPr>
      </p:pic>
    </p:spTree>
    <p:extLst>
      <p:ext uri="{BB962C8B-B14F-4D97-AF65-F5344CB8AC3E}">
        <p14:creationId xmlns:p14="http://schemas.microsoft.com/office/powerpoint/2010/main" val="3158732981"/>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594884" y="1002742"/>
            <a:ext cx="8493291" cy="4699762"/>
          </a:xfrm>
          <a:prstGeom prst="rect">
            <a:avLst/>
          </a:prstGeom>
        </p:spPr>
      </p:pic>
    </p:spTree>
    <p:extLst>
      <p:ext uri="{BB962C8B-B14F-4D97-AF65-F5344CB8AC3E}">
        <p14:creationId xmlns:p14="http://schemas.microsoft.com/office/powerpoint/2010/main" val="714813558"/>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707946" y="1538176"/>
            <a:ext cx="4118696" cy="4915129"/>
          </a:xfrm>
          <a:prstGeom prst="rect">
            <a:avLst/>
          </a:prstGeom>
        </p:spPr>
      </p:pic>
      <p:pic>
        <p:nvPicPr>
          <p:cNvPr id="5" name="图片 4"/>
          <p:cNvPicPr>
            <a:picLocks noChangeAspect="1"/>
          </p:cNvPicPr>
          <p:nvPr/>
        </p:nvPicPr>
        <p:blipFill>
          <a:blip r:embed="rId3"/>
          <a:stretch>
            <a:fillRect/>
          </a:stretch>
        </p:blipFill>
        <p:spPr>
          <a:xfrm>
            <a:off x="6236659" y="1456992"/>
            <a:ext cx="5182707" cy="4915437"/>
          </a:xfrm>
          <a:prstGeom prst="rect">
            <a:avLst/>
          </a:prstGeom>
        </p:spPr>
      </p:pic>
    </p:spTree>
    <p:extLst>
      <p:ext uri="{BB962C8B-B14F-4D97-AF65-F5344CB8AC3E}">
        <p14:creationId xmlns:p14="http://schemas.microsoft.com/office/powerpoint/2010/main" val="2838767831"/>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669311" y="1099056"/>
            <a:ext cx="7644810" cy="5564475"/>
          </a:xfrm>
          <a:prstGeom prst="rect">
            <a:avLst/>
          </a:prstGeom>
        </p:spPr>
      </p:pic>
    </p:spTree>
    <p:extLst>
      <p:ext uri="{BB962C8B-B14F-4D97-AF65-F5344CB8AC3E}">
        <p14:creationId xmlns:p14="http://schemas.microsoft.com/office/powerpoint/2010/main" val="654801669"/>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危机管理与控制</a:t>
            </a:r>
          </a:p>
        </p:txBody>
      </p:sp>
      <p:sp>
        <p:nvSpPr>
          <p:cNvPr id="3" name="内容占位符 2"/>
          <p:cNvSpPr>
            <a:spLocks noGrp="1"/>
          </p:cNvSpPr>
          <p:nvPr>
            <p:ph idx="1"/>
          </p:nvPr>
        </p:nvSpPr>
        <p:spPr/>
        <p:txBody>
          <a:bodyPr/>
          <a:lstStyle/>
          <a:p>
            <a:pPr marL="0" indent="0">
              <a:buNone/>
            </a:pPr>
            <a:r>
              <a:rPr lang="zh-CN" altLang="en-US" dirty="0"/>
              <a:t>危机以及特征</a:t>
            </a:r>
          </a:p>
          <a:p>
            <a:r>
              <a:rPr lang="zh-CN" altLang="en-US" dirty="0"/>
              <a:t>危机是指具有严重威胁、不确定性和有危机感的情景，它会引发组织中一系列的负面影响，造成对组织和其员工的财务和形象上的巨大的损害 </a:t>
            </a:r>
            <a:endParaRPr lang="en-US" altLang="zh-CN" dirty="0"/>
          </a:p>
          <a:p>
            <a:endParaRPr lang="zh-CN" altLang="en-US" dirty="0"/>
          </a:p>
          <a:p>
            <a:pPr marL="0" indent="0">
              <a:buNone/>
            </a:pPr>
            <a:r>
              <a:rPr lang="zh-CN" altLang="en-US" dirty="0"/>
              <a:t>危机的特征：</a:t>
            </a:r>
          </a:p>
          <a:p>
            <a:r>
              <a:rPr lang="zh-CN" altLang="en-US" dirty="0"/>
              <a:t>突发性</a:t>
            </a:r>
          </a:p>
          <a:p>
            <a:r>
              <a:rPr lang="zh-CN" altLang="en-US" dirty="0"/>
              <a:t>严重破坏性</a:t>
            </a:r>
          </a:p>
          <a:p>
            <a:r>
              <a:rPr lang="zh-CN" altLang="en-US" dirty="0"/>
              <a:t>紧迫性</a:t>
            </a:r>
          </a:p>
          <a:p>
            <a:r>
              <a:rPr lang="zh-CN" altLang="en-US" dirty="0"/>
              <a:t>信息不充分</a:t>
            </a:r>
          </a:p>
          <a:p>
            <a:r>
              <a:rPr lang="zh-CN" altLang="en-US" dirty="0"/>
              <a:t>资源严重缺乏</a:t>
            </a:r>
          </a:p>
          <a:p>
            <a:endParaRPr lang="zh-CN" altLang="en-US" dirty="0"/>
          </a:p>
        </p:txBody>
      </p:sp>
    </p:spTree>
    <p:extLst>
      <p:ext uri="{BB962C8B-B14F-4D97-AF65-F5344CB8AC3E}">
        <p14:creationId xmlns:p14="http://schemas.microsoft.com/office/powerpoint/2010/main" val="1105194901"/>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2290" name="Rectangle 3"/>
          <p:cNvSpPr>
            <a:spLocks noGrp="1" noChangeArrowheads="1"/>
          </p:cNvSpPr>
          <p:nvPr>
            <p:ph idx="1"/>
          </p:nvPr>
        </p:nvSpPr>
        <p:spPr/>
        <p:txBody>
          <a:bodyPr/>
          <a:lstStyle/>
          <a:p>
            <a:pPr lvl="1">
              <a:lnSpc>
                <a:spcPts val="2800"/>
              </a:lnSpc>
            </a:pPr>
            <a:r>
              <a:rPr lang="zh-CN" altLang="en-US" sz="2800" dirty="0">
                <a:latin typeface="黑体" panose="02010609060101010101" pitchFamily="49" charset="-122"/>
                <a:ea typeface="黑体" panose="02010609060101010101" pitchFamily="49" charset="-122"/>
              </a:rPr>
              <a:t>危机发展的过程</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前兆阶段</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爆发阶段</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持续阶段</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解决与恢复阶段</a:t>
            </a:r>
          </a:p>
          <a:p>
            <a:pPr lvl="1">
              <a:lnSpc>
                <a:spcPts val="2800"/>
              </a:lnSpc>
            </a:pPr>
            <a:r>
              <a:rPr lang="zh-CN" altLang="en-US" sz="2800" dirty="0">
                <a:latin typeface="黑体" panose="02010609060101010101" pitchFamily="49" charset="-122"/>
                <a:ea typeface="黑体" panose="02010609060101010101" pitchFamily="49" charset="-122"/>
              </a:rPr>
              <a:t>有效的危机管理（</a:t>
            </a:r>
            <a:r>
              <a:rPr lang="en-US" altLang="zh-CN" sz="2800" dirty="0">
                <a:latin typeface="黑体" panose="02010609060101010101" pitchFamily="49" charset="-122"/>
                <a:ea typeface="黑体" panose="02010609060101010101" pitchFamily="49" charset="-122"/>
              </a:rPr>
              <a:t>4R</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p>
          <a:p>
            <a:pPr lvl="2">
              <a:lnSpc>
                <a:spcPts val="2800"/>
              </a:lnSpc>
            </a:pPr>
            <a:r>
              <a:rPr lang="zh-CN" altLang="en-US" sz="2800" dirty="0">
                <a:latin typeface="黑体" panose="02010609060101010101" pitchFamily="49" charset="-122"/>
                <a:ea typeface="黑体" panose="02010609060101010101" pitchFamily="49" charset="-122"/>
              </a:rPr>
              <a:t>缩减</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预备</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反应</a:t>
            </a:r>
            <a:endParaRPr lang="en-US" altLang="zh-CN" sz="2800" dirty="0">
              <a:latin typeface="黑体" panose="02010609060101010101" pitchFamily="49" charset="-122"/>
              <a:ea typeface="黑体" panose="02010609060101010101" pitchFamily="49" charset="-122"/>
            </a:endParaRPr>
          </a:p>
          <a:p>
            <a:pPr lvl="2">
              <a:lnSpc>
                <a:spcPts val="2800"/>
              </a:lnSpc>
            </a:pPr>
            <a:r>
              <a:rPr lang="zh-CN" altLang="en-US" sz="2800" dirty="0">
                <a:latin typeface="黑体" panose="02010609060101010101" pitchFamily="49" charset="-122"/>
                <a:ea typeface="黑体" panose="02010609060101010101" pitchFamily="49" charset="-122"/>
              </a:rPr>
              <a:t>恢复</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8323376"/>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精益化生产方式</a:t>
            </a:r>
          </a:p>
        </p:txBody>
      </p:sp>
      <p:pic>
        <p:nvPicPr>
          <p:cNvPr id="4" name="内容占位符 3"/>
          <p:cNvPicPr>
            <a:picLocks noGrp="1" noChangeAspect="1"/>
          </p:cNvPicPr>
          <p:nvPr>
            <p:ph idx="1"/>
          </p:nvPr>
        </p:nvPicPr>
        <p:blipFill>
          <a:blip r:embed="rId3"/>
          <a:stretch>
            <a:fillRect/>
          </a:stretch>
        </p:blipFill>
        <p:spPr>
          <a:xfrm>
            <a:off x="1001232" y="2391968"/>
            <a:ext cx="9750056" cy="4353346"/>
          </a:xfrm>
          <a:prstGeom prst="rect">
            <a:avLst/>
          </a:prstGeom>
        </p:spPr>
      </p:pic>
      <p:sp>
        <p:nvSpPr>
          <p:cNvPr id="5" name="矩形 4"/>
          <p:cNvSpPr/>
          <p:nvPr/>
        </p:nvSpPr>
        <p:spPr>
          <a:xfrm>
            <a:off x="381886" y="1097190"/>
            <a:ext cx="11428228" cy="120032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精益生产是通过系统结构、人员组织、运行方式和市场供求等方面的变革，使生产系统能很快</a:t>
            </a:r>
            <a:r>
              <a:rPr lang="zh-CN" altLang="en-US" sz="2400" dirty="0">
                <a:solidFill>
                  <a:srgbClr val="FF0000"/>
                </a:solidFill>
                <a:latin typeface="微软雅黑" panose="020B0503020204020204" pitchFamily="34" charset="-122"/>
                <a:ea typeface="微软雅黑" panose="020B0503020204020204" pitchFamily="34" charset="-122"/>
              </a:rPr>
              <a:t>适应用户需求不断变化</a:t>
            </a:r>
            <a:r>
              <a:rPr lang="zh-CN" altLang="en-US" sz="2400" dirty="0">
                <a:latin typeface="微软雅黑" panose="020B0503020204020204" pitchFamily="34" charset="-122"/>
                <a:ea typeface="微软雅黑" panose="020B0503020204020204" pitchFamily="34" charset="-122"/>
              </a:rPr>
              <a:t>，并能使生产过程中一切无用、多余的东西被</a:t>
            </a:r>
            <a:r>
              <a:rPr lang="zh-CN" altLang="en-US" sz="2400" dirty="0">
                <a:solidFill>
                  <a:srgbClr val="FF0000"/>
                </a:solidFill>
                <a:latin typeface="微软雅黑" panose="020B0503020204020204" pitchFamily="34" charset="-122"/>
                <a:ea typeface="微软雅黑" panose="020B0503020204020204" pitchFamily="34" charset="-122"/>
              </a:rPr>
              <a:t>精简</a:t>
            </a:r>
            <a:r>
              <a:rPr lang="zh-CN" altLang="en-US" sz="2400" dirty="0">
                <a:latin typeface="微软雅黑" panose="020B0503020204020204" pitchFamily="34" charset="-122"/>
                <a:ea typeface="微软雅黑" panose="020B0503020204020204" pitchFamily="34" charset="-122"/>
              </a:rPr>
              <a:t>，最终达到包括市场供销在内的生产的各方面最好结果的一种生产管理方式。</a:t>
            </a:r>
          </a:p>
        </p:txBody>
      </p:sp>
    </p:spTree>
    <p:extLst>
      <p:ext uri="{BB962C8B-B14F-4D97-AF65-F5344CB8AC3E}">
        <p14:creationId xmlns:p14="http://schemas.microsoft.com/office/powerpoint/2010/main" val="1105802166"/>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三星危机管理</a:t>
            </a:r>
          </a:p>
        </p:txBody>
      </p:sp>
      <p:sp>
        <p:nvSpPr>
          <p:cNvPr id="3" name="内容占位符 2"/>
          <p:cNvSpPr>
            <a:spLocks noGrp="1"/>
          </p:cNvSpPr>
          <p:nvPr>
            <p:ph idx="1"/>
          </p:nvPr>
        </p:nvSpPr>
        <p:spPr/>
        <p:txBody>
          <a:bodyPr/>
          <a:lstStyle/>
          <a:p>
            <a:pPr marL="0" indent="0">
              <a:buNone/>
            </a:pPr>
            <a:r>
              <a:rPr lang="zh-CN" altLang="en-US" dirty="0"/>
              <a:t>字库门</a:t>
            </a:r>
            <a:r>
              <a:rPr lang="en-US" altLang="zh-CN" dirty="0"/>
              <a:t>2013</a:t>
            </a:r>
          </a:p>
          <a:p>
            <a:r>
              <a:rPr lang="zh-CN" altLang="en-US" dirty="0"/>
              <a:t>三星</a:t>
            </a:r>
            <a:r>
              <a:rPr lang="en-US" altLang="zh-CN" dirty="0"/>
              <a:t>i9300</a:t>
            </a:r>
            <a:r>
              <a:rPr lang="zh-CN" altLang="en-US" dirty="0"/>
              <a:t>手机，内置</a:t>
            </a:r>
            <a:r>
              <a:rPr lang="zh-CN" altLang="en-US" dirty="0">
                <a:solidFill>
                  <a:srgbClr val="FF0000"/>
                </a:solidFill>
              </a:rPr>
              <a:t>存储器</a:t>
            </a:r>
            <a:r>
              <a:rPr lang="en-US" altLang="zh-CN" dirty="0" err="1">
                <a:solidFill>
                  <a:srgbClr val="FF0000"/>
                </a:solidFill>
              </a:rPr>
              <a:t>eMMC</a:t>
            </a:r>
            <a:r>
              <a:rPr lang="zh-CN" altLang="en-US" dirty="0"/>
              <a:t>芯片，因突然断电或其他操作而被“击穿”，造成无法使用的情况就是“字库门”。属于三星内部</a:t>
            </a:r>
            <a:r>
              <a:rPr lang="zh-CN" altLang="en-US" dirty="0">
                <a:solidFill>
                  <a:srgbClr val="FF0000"/>
                </a:solidFill>
              </a:rPr>
              <a:t>硬件问题</a:t>
            </a:r>
            <a:r>
              <a:rPr lang="zh-CN" altLang="en-US" dirty="0"/>
              <a:t>，底层修复较为困难。一般通过</a:t>
            </a:r>
            <a:r>
              <a:rPr lang="zh-CN" altLang="en-US" dirty="0">
                <a:solidFill>
                  <a:srgbClr val="FF0000"/>
                </a:solidFill>
              </a:rPr>
              <a:t>更换字库</a:t>
            </a:r>
            <a:r>
              <a:rPr lang="en-US" altLang="zh-CN" dirty="0" err="1">
                <a:solidFill>
                  <a:srgbClr val="FF0000"/>
                </a:solidFill>
              </a:rPr>
              <a:t>eMMC</a:t>
            </a:r>
            <a:r>
              <a:rPr lang="zh-CN" altLang="en-US" dirty="0">
                <a:solidFill>
                  <a:srgbClr val="FF0000"/>
                </a:solidFill>
              </a:rPr>
              <a:t>芯片</a:t>
            </a:r>
            <a:r>
              <a:rPr lang="zh-CN" altLang="en-US" dirty="0"/>
              <a:t>进行修复。</a:t>
            </a:r>
            <a:endParaRPr lang="en-US" altLang="zh-CN" dirty="0"/>
          </a:p>
          <a:p>
            <a:endParaRPr lang="en-US" altLang="zh-CN" dirty="0"/>
          </a:p>
          <a:p>
            <a:r>
              <a:rPr lang="zh-CN" altLang="en-US" dirty="0"/>
              <a:t>对于消费者自己无责任的字库损坏，要收取高昂的维修费</a:t>
            </a:r>
            <a:endParaRPr lang="en-US" altLang="zh-CN" dirty="0"/>
          </a:p>
          <a:p>
            <a:endParaRPr lang="en-US" altLang="zh-CN" dirty="0"/>
          </a:p>
          <a:p>
            <a:r>
              <a:rPr lang="zh-CN" altLang="en-US" dirty="0"/>
              <a:t>将对产生问题的手机进行</a:t>
            </a:r>
            <a:r>
              <a:rPr lang="zh-CN" altLang="en-US" dirty="0">
                <a:solidFill>
                  <a:srgbClr val="FF0000"/>
                </a:solidFill>
              </a:rPr>
              <a:t>免费维修</a:t>
            </a:r>
            <a:r>
              <a:rPr lang="zh-CN" altLang="en-US" dirty="0"/>
              <a:t>；如果消费者之前已经为维修手机进行了付费，三星将对付费进行</a:t>
            </a:r>
            <a:r>
              <a:rPr lang="zh-CN" altLang="en-US" dirty="0">
                <a:solidFill>
                  <a:srgbClr val="FF0000"/>
                </a:solidFill>
              </a:rPr>
              <a:t>退款处理</a:t>
            </a:r>
            <a:r>
              <a:rPr lang="zh-CN" altLang="en-US" dirty="0"/>
              <a:t>；如果两次修理手机依然无法正常使用，三星将免费为其更换同型号产品；同时，对于</a:t>
            </a:r>
            <a:r>
              <a:rPr lang="en-US" altLang="zh-CN" dirty="0"/>
              <a:t>2012</a:t>
            </a:r>
            <a:r>
              <a:rPr lang="zh-CN" altLang="en-US" dirty="0"/>
              <a:t>年</a:t>
            </a:r>
            <a:r>
              <a:rPr lang="en-US" altLang="zh-CN" dirty="0"/>
              <a:t>11</a:t>
            </a:r>
            <a:r>
              <a:rPr lang="zh-CN" altLang="en-US" dirty="0"/>
              <a:t>约</a:t>
            </a:r>
            <a:r>
              <a:rPr lang="en-US" altLang="zh-CN" dirty="0"/>
              <a:t>30</a:t>
            </a:r>
            <a:r>
              <a:rPr lang="zh-CN" altLang="en-US" dirty="0"/>
              <a:t>日之前生产的</a:t>
            </a:r>
            <a:r>
              <a:rPr lang="en-US" altLang="zh-CN" dirty="0"/>
              <a:t>Galaxy S3</a:t>
            </a:r>
            <a:r>
              <a:rPr lang="zh-CN" altLang="en-US" dirty="0"/>
              <a:t>，保修期将自动延长一年。 </a:t>
            </a:r>
          </a:p>
        </p:txBody>
      </p:sp>
    </p:spTree>
    <p:extLst>
      <p:ext uri="{BB962C8B-B14F-4D97-AF65-F5344CB8AC3E}">
        <p14:creationId xmlns:p14="http://schemas.microsoft.com/office/powerpoint/2010/main" val="3926861548"/>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三星危机管理</a:t>
            </a:r>
          </a:p>
        </p:txBody>
      </p:sp>
      <p:sp>
        <p:nvSpPr>
          <p:cNvPr id="3" name="内容占位符 2"/>
          <p:cNvSpPr>
            <a:spLocks noGrp="1"/>
          </p:cNvSpPr>
          <p:nvPr>
            <p:ph idx="1"/>
          </p:nvPr>
        </p:nvSpPr>
        <p:spPr>
          <a:xfrm>
            <a:off x="575386" y="1181280"/>
            <a:ext cx="11041227" cy="4785395"/>
          </a:xfrm>
        </p:spPr>
        <p:txBody>
          <a:bodyPr/>
          <a:lstStyle/>
          <a:p>
            <a:pPr marL="0" indent="0">
              <a:buNone/>
            </a:pPr>
            <a:r>
              <a:rPr lang="zh-CN" altLang="en-US" dirty="0"/>
              <a:t>爆炸门</a:t>
            </a:r>
            <a:r>
              <a:rPr lang="en-US" altLang="zh-CN" dirty="0"/>
              <a:t>2016</a:t>
            </a:r>
            <a:r>
              <a:rPr lang="zh-CN" altLang="en-US" dirty="0"/>
              <a:t>年</a:t>
            </a:r>
            <a:endParaRPr lang="en-US" altLang="zh-CN" dirty="0"/>
          </a:p>
          <a:p>
            <a:r>
              <a:rPr lang="en-US" altLang="zh-CN" dirty="0"/>
              <a:t>Note7</a:t>
            </a:r>
            <a:r>
              <a:rPr lang="zh-CN" altLang="en-US" dirty="0"/>
              <a:t>手机在全球开始销售，然而在不到</a:t>
            </a:r>
            <a:r>
              <a:rPr lang="en-US" altLang="zh-CN" dirty="0"/>
              <a:t>10</a:t>
            </a:r>
            <a:r>
              <a:rPr lang="zh-CN" altLang="en-US" dirty="0"/>
              <a:t>天的时间内，却接连收到</a:t>
            </a:r>
            <a:r>
              <a:rPr lang="en-US" altLang="zh-CN" dirty="0"/>
              <a:t>35</a:t>
            </a:r>
            <a:r>
              <a:rPr lang="zh-CN" altLang="en-US" dirty="0"/>
              <a:t>位用户反映有关新手机充电发热、起火甚至爆炸等问题。</a:t>
            </a:r>
            <a:endParaRPr lang="en-US" altLang="zh-CN" dirty="0"/>
          </a:p>
          <a:p>
            <a:endParaRPr lang="en-US" altLang="zh-CN" dirty="0"/>
          </a:p>
          <a:p>
            <a:r>
              <a:rPr lang="en-US" altLang="zh-CN" dirty="0"/>
              <a:t>2016</a:t>
            </a:r>
            <a:r>
              <a:rPr lang="zh-CN" altLang="en-US" dirty="0"/>
              <a:t>年</a:t>
            </a:r>
            <a:r>
              <a:rPr lang="en-US" altLang="zh-CN" dirty="0"/>
              <a:t>9</a:t>
            </a:r>
            <a:r>
              <a:rPr lang="zh-CN" altLang="en-US" dirty="0"/>
              <a:t>月</a:t>
            </a:r>
            <a:r>
              <a:rPr lang="en-US" altLang="zh-CN" dirty="0"/>
              <a:t>2</a:t>
            </a:r>
            <a:r>
              <a:rPr lang="zh-CN" altLang="en-US" dirty="0"/>
              <a:t>日，三星宣布在全球已召回销售的</a:t>
            </a:r>
            <a:r>
              <a:rPr lang="en-US" altLang="zh-CN" dirty="0"/>
              <a:t>250</a:t>
            </a:r>
            <a:r>
              <a:rPr lang="zh-CN" altLang="en-US" dirty="0"/>
              <a:t>万台，</a:t>
            </a:r>
            <a:r>
              <a:rPr lang="zh-CN" altLang="en-US" dirty="0">
                <a:solidFill>
                  <a:srgbClr val="FF0000"/>
                </a:solidFill>
              </a:rPr>
              <a:t>但是却把中国排除在外。</a:t>
            </a:r>
            <a:endParaRPr lang="en-US" altLang="zh-CN" dirty="0">
              <a:solidFill>
                <a:srgbClr val="FF0000"/>
              </a:solidFill>
            </a:endParaRPr>
          </a:p>
          <a:p>
            <a:endParaRPr lang="en-US" altLang="zh-CN" dirty="0"/>
          </a:p>
          <a:p>
            <a:r>
              <a:rPr lang="en-US" altLang="zh-CN" dirty="0"/>
              <a:t>2016</a:t>
            </a:r>
            <a:r>
              <a:rPr lang="zh-CN" altLang="en-US" dirty="0"/>
              <a:t>年</a:t>
            </a:r>
            <a:r>
              <a:rPr lang="en-US" altLang="zh-CN" dirty="0"/>
              <a:t>9</a:t>
            </a:r>
            <a:r>
              <a:rPr lang="zh-CN" altLang="en-US" dirty="0"/>
              <a:t>月</a:t>
            </a:r>
            <a:r>
              <a:rPr lang="en-US" altLang="zh-CN" dirty="0"/>
              <a:t>14</a:t>
            </a:r>
            <a:r>
              <a:rPr lang="zh-CN" altLang="en-US" dirty="0"/>
              <a:t>日，三星在被中国</a:t>
            </a:r>
            <a:r>
              <a:rPr lang="zh-CN" altLang="en-US" dirty="0">
                <a:solidFill>
                  <a:srgbClr val="FF0000"/>
                </a:solidFill>
              </a:rPr>
              <a:t>质监总局约谈</a:t>
            </a:r>
            <a:r>
              <a:rPr lang="zh-CN" altLang="en-US" dirty="0"/>
              <a:t>。之后，三星才把中国市场作为第二批召回名单内。</a:t>
            </a:r>
            <a:endParaRPr lang="en-US" altLang="zh-CN" dirty="0"/>
          </a:p>
          <a:p>
            <a:endParaRPr lang="en-US" altLang="zh-CN" dirty="0"/>
          </a:p>
          <a:p>
            <a:r>
              <a:rPr lang="zh-CN" altLang="en-US" dirty="0"/>
              <a:t>其他国家产品用的</a:t>
            </a:r>
            <a:r>
              <a:rPr lang="en-US" altLang="zh-CN" dirty="0"/>
              <a:t>A</a:t>
            </a:r>
            <a:r>
              <a:rPr lang="zh-CN" altLang="en-US" dirty="0"/>
              <a:t>电池，中国用的</a:t>
            </a:r>
            <a:r>
              <a:rPr lang="en-US" altLang="zh-CN" dirty="0"/>
              <a:t>B</a:t>
            </a:r>
            <a:r>
              <a:rPr lang="zh-CN" altLang="en-US" dirty="0"/>
              <a:t>电池，而且</a:t>
            </a:r>
            <a:r>
              <a:rPr lang="en-US" altLang="zh-CN" dirty="0"/>
              <a:t>B</a:t>
            </a:r>
            <a:r>
              <a:rPr lang="zh-CN" altLang="en-US" dirty="0"/>
              <a:t>电池没有发生</a:t>
            </a:r>
            <a:r>
              <a:rPr lang="en-US" altLang="zh-CN" dirty="0"/>
              <a:t>A</a:t>
            </a:r>
            <a:r>
              <a:rPr lang="zh-CN" altLang="en-US" dirty="0"/>
              <a:t>电池发生的问题，最后结果验证显示，在</a:t>
            </a:r>
            <a:r>
              <a:rPr lang="en-US" altLang="zh-CN" dirty="0"/>
              <a:t>B</a:t>
            </a:r>
            <a:r>
              <a:rPr lang="zh-CN" altLang="en-US" dirty="0"/>
              <a:t>电池发现了</a:t>
            </a:r>
            <a:r>
              <a:rPr lang="en-US" altLang="zh-CN" dirty="0"/>
              <a:t>A</a:t>
            </a:r>
            <a:r>
              <a:rPr lang="zh-CN" altLang="en-US" dirty="0"/>
              <a:t>没有发现的问题。并没有对中国市场采取任何双重标准。</a:t>
            </a:r>
            <a:endParaRPr lang="en-US" altLang="zh-CN" dirty="0"/>
          </a:p>
          <a:p>
            <a:endParaRPr lang="en-US" altLang="zh-CN" dirty="0"/>
          </a:p>
        </p:txBody>
      </p:sp>
    </p:spTree>
    <p:extLst>
      <p:ext uri="{BB962C8B-B14F-4D97-AF65-F5344CB8AC3E}">
        <p14:creationId xmlns:p14="http://schemas.microsoft.com/office/powerpoint/2010/main" val="1186085618"/>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讨论：三星危机处理的正确姿势应该是什么？</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610" y="1320174"/>
            <a:ext cx="4468818" cy="5000616"/>
          </a:xfrm>
        </p:spPr>
      </p:pic>
      <p:pic>
        <p:nvPicPr>
          <p:cNvPr id="5" name="图片 4"/>
          <p:cNvPicPr>
            <a:picLocks noChangeAspect="1"/>
          </p:cNvPicPr>
          <p:nvPr/>
        </p:nvPicPr>
        <p:blipFill>
          <a:blip r:embed="rId4"/>
          <a:stretch>
            <a:fillRect/>
          </a:stretch>
        </p:blipFill>
        <p:spPr>
          <a:xfrm>
            <a:off x="4906405" y="2329084"/>
            <a:ext cx="7285595" cy="3657046"/>
          </a:xfrm>
          <a:prstGeom prst="rect">
            <a:avLst/>
          </a:prstGeom>
        </p:spPr>
      </p:pic>
    </p:spTree>
    <p:extLst>
      <p:ext uri="{BB962C8B-B14F-4D97-AF65-F5344CB8AC3E}">
        <p14:creationId xmlns:p14="http://schemas.microsoft.com/office/powerpoint/2010/main" val="1841266391"/>
      </p:ext>
    </p:extLst>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pic>
        <p:nvPicPr>
          <p:cNvPr id="6" name="内容占位符 5"/>
          <p:cNvPicPr>
            <a:picLocks noGrp="1" noChangeAspect="1"/>
          </p:cNvPicPr>
          <p:nvPr>
            <p:ph idx="1"/>
          </p:nvPr>
        </p:nvPicPr>
        <p:blipFill>
          <a:blip r:embed="rId2"/>
          <a:stretch>
            <a:fillRect/>
          </a:stretch>
        </p:blipFill>
        <p:spPr>
          <a:xfrm>
            <a:off x="283001" y="1139420"/>
            <a:ext cx="3278905" cy="5458337"/>
          </a:xfrm>
          <a:prstGeom prst="rect">
            <a:avLst/>
          </a:prstGeom>
        </p:spPr>
      </p:pic>
      <p:pic>
        <p:nvPicPr>
          <p:cNvPr id="7" name="图片 6"/>
          <p:cNvPicPr>
            <a:picLocks noChangeAspect="1"/>
          </p:cNvPicPr>
          <p:nvPr/>
        </p:nvPicPr>
        <p:blipFill>
          <a:blip r:embed="rId3"/>
          <a:stretch>
            <a:fillRect/>
          </a:stretch>
        </p:blipFill>
        <p:spPr>
          <a:xfrm>
            <a:off x="3721407" y="667699"/>
            <a:ext cx="4274542" cy="5784111"/>
          </a:xfrm>
          <a:prstGeom prst="rect">
            <a:avLst/>
          </a:prstGeom>
        </p:spPr>
      </p:pic>
      <p:pic>
        <p:nvPicPr>
          <p:cNvPr id="8" name="图片 7"/>
          <p:cNvPicPr>
            <a:picLocks noChangeAspect="1"/>
          </p:cNvPicPr>
          <p:nvPr/>
        </p:nvPicPr>
        <p:blipFill>
          <a:blip r:embed="rId4"/>
          <a:stretch>
            <a:fillRect/>
          </a:stretch>
        </p:blipFill>
        <p:spPr>
          <a:xfrm>
            <a:off x="7995949" y="1002742"/>
            <a:ext cx="4281332" cy="5259894"/>
          </a:xfrm>
          <a:prstGeom prst="rect">
            <a:avLst/>
          </a:prstGeom>
        </p:spPr>
      </p:pic>
    </p:spTree>
    <p:extLst>
      <p:ext uri="{BB962C8B-B14F-4D97-AF65-F5344CB8AC3E}">
        <p14:creationId xmlns:p14="http://schemas.microsoft.com/office/powerpoint/2010/main" val="1235739382"/>
      </p:ext>
    </p:extLst>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pic>
        <p:nvPicPr>
          <p:cNvPr id="4" name="内容占位符 3"/>
          <p:cNvPicPr>
            <a:picLocks noGrp="1" noChangeAspect="1"/>
          </p:cNvPicPr>
          <p:nvPr>
            <p:ph idx="1"/>
          </p:nvPr>
        </p:nvPicPr>
        <p:blipFill>
          <a:blip r:embed="rId2"/>
          <a:stretch>
            <a:fillRect/>
          </a:stretch>
        </p:blipFill>
        <p:spPr>
          <a:xfrm>
            <a:off x="592419" y="1256377"/>
            <a:ext cx="6712147" cy="5171013"/>
          </a:xfrm>
          <a:prstGeom prst="rect">
            <a:avLst/>
          </a:prstGeom>
        </p:spPr>
      </p:pic>
    </p:spTree>
    <p:extLst>
      <p:ext uri="{BB962C8B-B14F-4D97-AF65-F5344CB8AC3E}">
        <p14:creationId xmlns:p14="http://schemas.microsoft.com/office/powerpoint/2010/main" val="361765369"/>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sp>
        <p:nvSpPr>
          <p:cNvPr id="3" name="内容占位符 2"/>
          <p:cNvSpPr>
            <a:spLocks noGrp="1"/>
          </p:cNvSpPr>
          <p:nvPr>
            <p:ph idx="1"/>
          </p:nvPr>
        </p:nvSpPr>
        <p:spPr/>
        <p:txBody>
          <a:bodyPr/>
          <a:lstStyle/>
          <a:p>
            <a:r>
              <a:rPr lang="zh-CN" altLang="en-US" dirty="0"/>
              <a:t>报道称华为从</a:t>
            </a:r>
            <a:r>
              <a:rPr lang="en-US" altLang="zh-CN" dirty="0"/>
              <a:t>2012</a:t>
            </a:r>
            <a:r>
              <a:rPr lang="zh-CN" altLang="en-US" dirty="0"/>
              <a:t>年开始规划自有操作系统，意在成为谷歌</a:t>
            </a:r>
            <a:r>
              <a:rPr lang="en-US" altLang="zh-CN" dirty="0"/>
              <a:t>Android</a:t>
            </a:r>
            <a:r>
              <a:rPr lang="zh-CN" altLang="en-US" dirty="0"/>
              <a:t>系统的替代品。余承东在接受采访时表示，我们已经准备好了自己的操作系统，如果不能继续使用现有的系统（指</a:t>
            </a:r>
            <a:r>
              <a:rPr lang="en-US" altLang="zh-CN" dirty="0"/>
              <a:t>Android</a:t>
            </a:r>
            <a:r>
              <a:rPr lang="zh-CN" altLang="en-US" dirty="0"/>
              <a:t>），我们就会做好启动</a:t>
            </a:r>
            <a:r>
              <a:rPr lang="en-US" altLang="zh-CN" dirty="0"/>
              <a:t>B</a:t>
            </a:r>
            <a:r>
              <a:rPr lang="zh-CN" altLang="en-US" dirty="0"/>
              <a:t>计划的准备。</a:t>
            </a:r>
          </a:p>
        </p:txBody>
      </p:sp>
      <p:pic>
        <p:nvPicPr>
          <p:cNvPr id="6" name="图片 5"/>
          <p:cNvPicPr>
            <a:picLocks noChangeAspect="1"/>
          </p:cNvPicPr>
          <p:nvPr/>
        </p:nvPicPr>
        <p:blipFill>
          <a:blip r:embed="rId2"/>
          <a:stretch>
            <a:fillRect/>
          </a:stretch>
        </p:blipFill>
        <p:spPr>
          <a:xfrm>
            <a:off x="669850" y="2619736"/>
            <a:ext cx="5018569" cy="5492905"/>
          </a:xfrm>
          <a:prstGeom prst="rect">
            <a:avLst/>
          </a:prstGeom>
        </p:spPr>
      </p:pic>
    </p:spTree>
    <p:extLst>
      <p:ext uri="{BB962C8B-B14F-4D97-AF65-F5344CB8AC3E}">
        <p14:creationId xmlns:p14="http://schemas.microsoft.com/office/powerpoint/2010/main" val="431269145"/>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sp>
        <p:nvSpPr>
          <p:cNvPr id="3" name="内容占位符 2"/>
          <p:cNvSpPr>
            <a:spLocks noGrp="1"/>
          </p:cNvSpPr>
          <p:nvPr>
            <p:ph idx="1"/>
          </p:nvPr>
        </p:nvSpPr>
        <p:spPr/>
        <p:txBody>
          <a:bodyPr/>
          <a:lstStyle/>
          <a:p>
            <a:r>
              <a:rPr lang="zh-CN" altLang="en-US" dirty="0"/>
              <a:t>任正非：今天大家憋不住了，就喊出口号，要“争雄世界”、“世界第一”。以前我们是不允许喊的，</a:t>
            </a:r>
            <a:r>
              <a:rPr lang="zh-CN" altLang="en-US" dirty="0">
                <a:solidFill>
                  <a:srgbClr val="FF0000"/>
                </a:solidFill>
              </a:rPr>
              <a:t>为了这个理想，我们与美国迟早有冲突</a:t>
            </a:r>
            <a:r>
              <a:rPr lang="zh-CN" altLang="en-US" dirty="0"/>
              <a:t>。为了避免这个冲突，</a:t>
            </a:r>
            <a:r>
              <a:rPr lang="en-US" altLang="zh-CN" dirty="0">
                <a:solidFill>
                  <a:srgbClr val="FF0000"/>
                </a:solidFill>
              </a:rPr>
              <a:t>2000</a:t>
            </a:r>
            <a:r>
              <a:rPr lang="zh-CN" altLang="en-US" dirty="0">
                <a:solidFill>
                  <a:srgbClr val="FF0000"/>
                </a:solidFill>
              </a:rPr>
              <a:t>年初</a:t>
            </a:r>
            <a:r>
              <a:rPr lang="zh-CN" altLang="en-US" dirty="0"/>
              <a:t>的时候，我们也很犹豫，能不能戴顶“牛仔帽”，我们曾经准备</a:t>
            </a:r>
            <a:r>
              <a:rPr lang="zh-CN" altLang="en-US" dirty="0">
                <a:solidFill>
                  <a:srgbClr val="FF0000"/>
                </a:solidFill>
              </a:rPr>
              <a:t>以</a:t>
            </a:r>
            <a:r>
              <a:rPr lang="en-US" altLang="zh-CN" dirty="0">
                <a:solidFill>
                  <a:srgbClr val="FF0000"/>
                </a:solidFill>
              </a:rPr>
              <a:t>100</a:t>
            </a:r>
            <a:r>
              <a:rPr lang="zh-CN" altLang="en-US" dirty="0">
                <a:solidFill>
                  <a:srgbClr val="FF0000"/>
                </a:solidFill>
              </a:rPr>
              <a:t>亿美元把华为卖给一家美国公司</a:t>
            </a:r>
            <a:r>
              <a:rPr lang="zh-CN" altLang="en-US" dirty="0"/>
              <a:t>，合同签订了，所有手续都办完了，就等对方董事会批准。所有谈判人员都在酒店买了花衣服，在沙滩上比赛跑步、乒乓球，等待批准。在这个过程中，美国公司董事会换届，新董事长比较短视，拒绝了这项收购，收购就没有完成。当时准备卖给美国公司，我们的想法是，</a:t>
            </a:r>
            <a:r>
              <a:rPr lang="zh-CN" altLang="en-US" dirty="0">
                <a:solidFill>
                  <a:srgbClr val="FF0000"/>
                </a:solidFill>
              </a:rPr>
              <a:t>一群中国人戴着一顶美国“牛仔帽”打遍全世界</a:t>
            </a:r>
            <a:r>
              <a:rPr lang="zh-CN" altLang="en-US" dirty="0"/>
              <a:t>。这个想法没能实现之后，我们高层领导表决，还卖不卖？</a:t>
            </a:r>
            <a:r>
              <a:rPr lang="zh-CN" altLang="en-US" dirty="0">
                <a:solidFill>
                  <a:srgbClr val="FF0000"/>
                </a:solidFill>
              </a:rPr>
              <a:t>少壮派一致表决“不卖”</a:t>
            </a:r>
            <a:r>
              <a:rPr lang="zh-CN" altLang="en-US" dirty="0"/>
              <a:t>，我也不能违背。我告诉他们，迟早我们要与美国相遇的，</a:t>
            </a:r>
            <a:r>
              <a:rPr lang="zh-CN" altLang="en-US" dirty="0">
                <a:solidFill>
                  <a:srgbClr val="FF0000"/>
                </a:solidFill>
              </a:rPr>
              <a:t>那我们就要准备和美国在“山顶”上交锋</a:t>
            </a:r>
            <a:r>
              <a:rPr lang="zh-CN" altLang="en-US" dirty="0"/>
              <a:t>，做好一切准备，从那时起，就考虑到美国和我们在“山顶”相遇的问题，做了一些准备。</a:t>
            </a:r>
            <a:r>
              <a:rPr lang="zh-CN" altLang="en-US" dirty="0">
                <a:solidFill>
                  <a:srgbClr val="FF0000"/>
                </a:solidFill>
              </a:rPr>
              <a:t>但最终，我们还是要在山顶上拥抱，一起为人类社会做贡献的。</a:t>
            </a:r>
          </a:p>
        </p:txBody>
      </p:sp>
    </p:spTree>
    <p:extLst>
      <p:ext uri="{BB962C8B-B14F-4D97-AF65-F5344CB8AC3E}">
        <p14:creationId xmlns:p14="http://schemas.microsoft.com/office/powerpoint/2010/main" val="1088354516"/>
      </p:ext>
    </p:extLst>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pic>
        <p:nvPicPr>
          <p:cNvPr id="4" name="内容占位符 3"/>
          <p:cNvPicPr>
            <a:picLocks noGrp="1" noChangeAspect="1"/>
          </p:cNvPicPr>
          <p:nvPr>
            <p:ph idx="1"/>
          </p:nvPr>
        </p:nvPicPr>
        <p:blipFill>
          <a:blip r:embed="rId2"/>
          <a:stretch>
            <a:fillRect/>
          </a:stretch>
        </p:blipFill>
        <p:spPr>
          <a:xfrm>
            <a:off x="685464" y="1860698"/>
            <a:ext cx="11216670" cy="2751507"/>
          </a:xfrm>
          <a:prstGeom prst="rect">
            <a:avLst/>
          </a:prstGeom>
        </p:spPr>
      </p:pic>
    </p:spTree>
    <p:extLst>
      <p:ext uri="{BB962C8B-B14F-4D97-AF65-F5344CB8AC3E}">
        <p14:creationId xmlns:p14="http://schemas.microsoft.com/office/powerpoint/2010/main" val="1498900500"/>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华为危机</a:t>
            </a:r>
          </a:p>
        </p:txBody>
      </p:sp>
      <p:sp>
        <p:nvSpPr>
          <p:cNvPr id="3" name="内容占位符 2"/>
          <p:cNvSpPr>
            <a:spLocks noGrp="1"/>
          </p:cNvSpPr>
          <p:nvPr>
            <p:ph idx="1"/>
          </p:nvPr>
        </p:nvSpPr>
        <p:spPr/>
        <p:txBody>
          <a:bodyPr/>
          <a:lstStyle/>
          <a:p>
            <a:r>
              <a:rPr lang="zh-CN" altLang="en-US" dirty="0"/>
              <a:t>我们被列入实体清单，美国公司卖产品给华为都必须要拿去批准。美国是法制国家，美国企业不能不遵守法律，实体经济要遵守法律。</a:t>
            </a:r>
            <a:r>
              <a:rPr lang="zh-CN" altLang="en-US" dirty="0">
                <a:solidFill>
                  <a:srgbClr val="FF0000"/>
                </a:solidFill>
              </a:rPr>
              <a:t>媒体也不要老骂美国企业，大家多为美国企业说话，要骂就骂美国政客。</a:t>
            </a:r>
            <a:r>
              <a:rPr lang="zh-CN" altLang="en-US" dirty="0"/>
              <a:t>我觉得有时候不分青红皂白，一竿子打过去打的都是矮的人，其实高的人打不着。</a:t>
            </a:r>
            <a:r>
              <a:rPr lang="zh-CN" altLang="en-US" dirty="0">
                <a:solidFill>
                  <a:srgbClr val="FF0000"/>
                </a:solidFill>
              </a:rPr>
              <a:t>媒体应该要理解，美国企业和我们是共命运的，我们都是市场经济的主体。</a:t>
            </a:r>
          </a:p>
        </p:txBody>
      </p:sp>
    </p:spTree>
    <p:extLst>
      <p:ext uri="{BB962C8B-B14F-4D97-AF65-F5344CB8AC3E}">
        <p14:creationId xmlns:p14="http://schemas.microsoft.com/office/powerpoint/2010/main" val="2917719831"/>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r>
              <a:rPr lang="zh-CN" altLang="en-US" sz="2000" dirty="0"/>
              <a:t>作为硅谷公司，我司这几天基本</a:t>
            </a:r>
            <a:r>
              <a:rPr lang="en-US" altLang="zh-CN" sz="2000" dirty="0"/>
              <a:t>36</a:t>
            </a:r>
            <a:r>
              <a:rPr lang="zh-CN" altLang="en-US" sz="2000" dirty="0"/>
              <a:t>小时以上没合过眼。</a:t>
            </a:r>
            <a:r>
              <a:rPr lang="zh-CN" altLang="en-US" sz="2000" dirty="0">
                <a:solidFill>
                  <a:srgbClr val="FF0000"/>
                </a:solidFill>
              </a:rPr>
              <a:t>全公司全功率给华为发货</a:t>
            </a:r>
            <a:r>
              <a:rPr lang="zh-CN" altLang="en-US" sz="2000" dirty="0"/>
              <a:t>。</a:t>
            </a:r>
          </a:p>
          <a:p>
            <a:endParaRPr lang="zh-CN" altLang="en-US" sz="2000" dirty="0"/>
          </a:p>
          <a:p>
            <a:r>
              <a:rPr lang="zh-CN" altLang="en-US" sz="2000" dirty="0"/>
              <a:t>昨天（礼拜五）通宵未眠，</a:t>
            </a:r>
            <a:r>
              <a:rPr lang="zh-CN" altLang="en-US" sz="2000" dirty="0">
                <a:solidFill>
                  <a:srgbClr val="FF0000"/>
                </a:solidFill>
              </a:rPr>
              <a:t>成品半成品只要有的华为买的全给</a:t>
            </a:r>
            <a:r>
              <a:rPr lang="zh-CN" altLang="en-US" sz="2000" dirty="0"/>
              <a:t>。</a:t>
            </a:r>
          </a:p>
          <a:p>
            <a:endParaRPr lang="zh-CN" altLang="en-US" sz="2000" dirty="0"/>
          </a:p>
          <a:p>
            <a:r>
              <a:rPr lang="zh-CN" altLang="en-US" sz="2000" dirty="0"/>
              <a:t>以我司为例，华为占了很大的营收。比我司更惨的是一些美帝器件供应商，不跟华为做生意百分之三四十的营收没了。比如某器件大厂两天股票跌了百分之二十多。</a:t>
            </a:r>
          </a:p>
          <a:p>
            <a:endParaRPr lang="zh-CN" altLang="en-US" sz="2000" dirty="0"/>
          </a:p>
          <a:p>
            <a:r>
              <a:rPr lang="zh-CN" altLang="en-US" sz="2000" dirty="0"/>
              <a:t>这种情况下，说实话真</a:t>
            </a:r>
            <a:r>
              <a:rPr lang="en-US" altLang="zh-CN" sz="2000" dirty="0"/>
              <a:t>•</a:t>
            </a:r>
            <a:r>
              <a:rPr lang="zh-CN" altLang="en-US" sz="2000" dirty="0"/>
              <a:t>美帝硅谷企业这几天简直是</a:t>
            </a:r>
            <a:r>
              <a:rPr lang="zh-CN" altLang="en-US" sz="2000" dirty="0">
                <a:solidFill>
                  <a:srgbClr val="FF0000"/>
                </a:solidFill>
              </a:rPr>
              <a:t>报复性支持华为</a:t>
            </a:r>
            <a:r>
              <a:rPr lang="zh-CN" altLang="en-US" sz="2000" dirty="0"/>
              <a:t>。就拿我司为例，国内售前基本就不睡觉拼命签单，</a:t>
            </a:r>
            <a:r>
              <a:rPr lang="zh-CN" altLang="en-US" sz="2000" dirty="0">
                <a:solidFill>
                  <a:srgbClr val="FF0000"/>
                </a:solidFill>
              </a:rPr>
              <a:t>本来流程一个半月的三小时给你签下来</a:t>
            </a:r>
            <a:r>
              <a:rPr lang="zh-CN" altLang="en-US" sz="2000" dirty="0"/>
              <a:t>。总部那边也是轮班到赶在禁令发布之前能签多少签多少（签了才能发货）。</a:t>
            </a:r>
          </a:p>
          <a:p>
            <a:pPr marL="0" indent="0">
              <a:buNone/>
            </a:pPr>
            <a:endParaRPr lang="zh-CN" altLang="en-US" sz="2000" dirty="0"/>
          </a:p>
          <a:p>
            <a:r>
              <a:rPr lang="zh-CN" altLang="en-US" sz="2000" dirty="0"/>
              <a:t>说实话我都有种错觉，</a:t>
            </a:r>
            <a:r>
              <a:rPr lang="zh-CN" altLang="en-US" sz="2000" dirty="0">
                <a:solidFill>
                  <a:srgbClr val="FF0000"/>
                </a:solidFill>
              </a:rPr>
              <a:t>感脚看到了世界人民大团结</a:t>
            </a:r>
            <a:r>
              <a:rPr lang="zh-CN" altLang="en-US" sz="2000" dirty="0"/>
              <a:t>。</a:t>
            </a:r>
          </a:p>
          <a:p>
            <a:endParaRPr lang="zh-CN" altLang="en-US" sz="1800" dirty="0"/>
          </a:p>
        </p:txBody>
      </p:sp>
    </p:spTree>
    <p:extLst>
      <p:ext uri="{BB962C8B-B14F-4D97-AF65-F5344CB8AC3E}">
        <p14:creationId xmlns:p14="http://schemas.microsoft.com/office/powerpoint/2010/main" val="1667834628"/>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准时化生产方式（</a:t>
            </a:r>
            <a:r>
              <a:rPr lang="en-US" altLang="zh-CN" dirty="0"/>
              <a:t>JIT</a:t>
            </a:r>
            <a:r>
              <a:rPr lang="zh-CN" altLang="en-US" dirty="0"/>
              <a:t>，</a:t>
            </a:r>
            <a:r>
              <a:rPr lang="en-US" altLang="zh-CN" dirty="0"/>
              <a:t>Just in Time</a:t>
            </a:r>
            <a:r>
              <a:rPr lang="zh-CN" altLang="en-US" dirty="0"/>
              <a:t>）</a:t>
            </a:r>
          </a:p>
        </p:txBody>
      </p:sp>
      <p:sp>
        <p:nvSpPr>
          <p:cNvPr id="3" name="内容占位符 2"/>
          <p:cNvSpPr>
            <a:spLocks noGrp="1"/>
          </p:cNvSpPr>
          <p:nvPr>
            <p:ph idx="1"/>
          </p:nvPr>
        </p:nvSpPr>
        <p:spPr/>
        <p:txBody>
          <a:bodyPr/>
          <a:lstStyle/>
          <a:p>
            <a:r>
              <a:rPr lang="zh-CN" altLang="en-US" dirty="0"/>
              <a:t>起源于丰田（</a:t>
            </a:r>
            <a:r>
              <a:rPr lang="en-US" altLang="zh-CN" dirty="0"/>
              <a:t>1950</a:t>
            </a:r>
            <a:r>
              <a:rPr lang="zh-CN" altLang="en-US" dirty="0"/>
              <a:t>年丰田英二和大野耐一，</a:t>
            </a:r>
            <a:r>
              <a:rPr lang="en-US" altLang="zh-CN" dirty="0" err="1"/>
              <a:t>mit</a:t>
            </a:r>
            <a:r>
              <a:rPr lang="zh-CN" altLang="en-US" dirty="0"/>
              <a:t>）</a:t>
            </a:r>
            <a:endParaRPr lang="en-US" altLang="zh-CN" dirty="0"/>
          </a:p>
          <a:p>
            <a:endParaRPr lang="en-US" altLang="zh-CN" dirty="0"/>
          </a:p>
          <a:p>
            <a:r>
              <a:rPr lang="zh-CN" altLang="en-US" dirty="0"/>
              <a:t>核心是追求库存最小（</a:t>
            </a:r>
            <a:r>
              <a:rPr lang="en-US" altLang="zh-CN" dirty="0"/>
              <a:t>Why</a:t>
            </a:r>
            <a:r>
              <a:rPr lang="zh-CN" altLang="en-US" dirty="0"/>
              <a:t>？）</a:t>
            </a:r>
            <a:endParaRPr lang="en-US" altLang="zh-CN" dirty="0"/>
          </a:p>
          <a:p>
            <a:endParaRPr lang="en-US" altLang="zh-CN" dirty="0"/>
          </a:p>
          <a:p>
            <a:r>
              <a:rPr lang="zh-CN" altLang="en-US" dirty="0"/>
              <a:t>在需要的时候，按需要的量生产所需的产品</a:t>
            </a:r>
            <a:endParaRPr lang="en-US" altLang="zh-CN" dirty="0"/>
          </a:p>
          <a:p>
            <a:endParaRPr lang="en-US" altLang="zh-CN" dirty="0"/>
          </a:p>
          <a:p>
            <a:pPr marL="0" indent="0">
              <a:buNone/>
            </a:pPr>
            <a:r>
              <a:rPr lang="zh-CN" altLang="en-US" dirty="0"/>
              <a:t>三种手段</a:t>
            </a:r>
            <a:endParaRPr lang="en-US" altLang="zh-CN" dirty="0"/>
          </a:p>
          <a:p>
            <a:r>
              <a:rPr lang="zh-CN" altLang="en-US" dirty="0"/>
              <a:t>适时适量生产</a:t>
            </a:r>
            <a:endParaRPr lang="en-US" altLang="zh-CN" dirty="0"/>
          </a:p>
          <a:p>
            <a:r>
              <a:rPr lang="zh-CN" altLang="en-US" dirty="0"/>
              <a:t>弹性配置人员（多种技能）</a:t>
            </a:r>
            <a:endParaRPr lang="en-US" altLang="zh-CN" dirty="0"/>
          </a:p>
          <a:p>
            <a:r>
              <a:rPr lang="zh-CN" altLang="en-US" dirty="0"/>
              <a:t>质量保证</a:t>
            </a:r>
          </a:p>
        </p:txBody>
      </p:sp>
    </p:spTree>
    <p:extLst>
      <p:ext uri="{BB962C8B-B14F-4D97-AF65-F5344CB8AC3E}">
        <p14:creationId xmlns:p14="http://schemas.microsoft.com/office/powerpoint/2010/main" val="2306525367"/>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74079" y="3254628"/>
            <a:ext cx="11041227" cy="4785395"/>
          </a:xfrm>
        </p:spPr>
        <p:txBody>
          <a:bodyPr/>
          <a:lstStyle/>
          <a:p>
            <a:pPr marL="0" indent="0">
              <a:buNone/>
            </a:pPr>
            <a:r>
              <a:rPr lang="zh-CN" altLang="en-US" sz="5400" dirty="0"/>
              <a:t>谢谢！</a:t>
            </a:r>
          </a:p>
        </p:txBody>
      </p:sp>
    </p:spTree>
    <p:extLst>
      <p:ext uri="{BB962C8B-B14F-4D97-AF65-F5344CB8AC3E}">
        <p14:creationId xmlns:p14="http://schemas.microsoft.com/office/powerpoint/2010/main" val="889573141"/>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准时化生产方式（</a:t>
            </a:r>
            <a:r>
              <a:rPr lang="en-US" altLang="zh-CN" dirty="0"/>
              <a:t>JIT</a:t>
            </a:r>
            <a:r>
              <a:rPr lang="zh-CN" altLang="en-US" dirty="0"/>
              <a:t>，</a:t>
            </a:r>
            <a:r>
              <a:rPr lang="en-US" altLang="zh-CN" dirty="0"/>
              <a:t>Just in Time</a:t>
            </a:r>
            <a:r>
              <a:rPr lang="zh-CN" altLang="en-US" dirty="0"/>
              <a:t>）</a:t>
            </a:r>
          </a:p>
        </p:txBody>
      </p:sp>
      <p:sp>
        <p:nvSpPr>
          <p:cNvPr id="3" name="内容占位符 2"/>
          <p:cNvSpPr>
            <a:spLocks noGrp="1"/>
          </p:cNvSpPr>
          <p:nvPr>
            <p:ph idx="1"/>
          </p:nvPr>
        </p:nvSpPr>
        <p:spPr/>
        <p:txBody>
          <a:bodyPr/>
          <a:lstStyle/>
          <a:p>
            <a:r>
              <a:rPr lang="zh-CN" altLang="en-US" dirty="0"/>
              <a:t>传统：前道工序向后道工序送货</a:t>
            </a:r>
            <a:endParaRPr lang="en-US" altLang="zh-CN" dirty="0"/>
          </a:p>
          <a:p>
            <a:endParaRPr lang="en-US" altLang="zh-CN" dirty="0"/>
          </a:p>
          <a:p>
            <a:r>
              <a:rPr lang="en-US" altLang="zh-CN" dirty="0"/>
              <a:t>JIT</a:t>
            </a:r>
            <a:r>
              <a:rPr lang="zh-CN" altLang="en-US" dirty="0"/>
              <a:t>：后道工序根据“看板”向前道工序取货（拉动）</a:t>
            </a:r>
            <a:endParaRPr lang="en-US" altLang="zh-CN" dirty="0"/>
          </a:p>
          <a:p>
            <a:endParaRPr lang="en-US" altLang="zh-CN" dirty="0"/>
          </a:p>
          <a:p>
            <a:r>
              <a:rPr lang="zh-CN" altLang="en-US" dirty="0"/>
              <a:t>日生产指令下到达最后一道工序</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61828114"/>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4" name="Object 4"/>
          <p:cNvGraphicFramePr>
            <a:graphicFrameLocks noGrp="1" noChangeAspect="1"/>
          </p:cNvGraphicFramePr>
          <p:nvPr>
            <p:ph idx="1"/>
            <p:extLst>
              <p:ext uri="{D42A27DB-BD31-4B8C-83A1-F6EECF244321}">
                <p14:modId xmlns:p14="http://schemas.microsoft.com/office/powerpoint/2010/main" val="778523929"/>
              </p:ext>
            </p:extLst>
          </p:nvPr>
        </p:nvGraphicFramePr>
        <p:xfrm>
          <a:off x="2425200" y="1087621"/>
          <a:ext cx="6367926" cy="5682149"/>
        </p:xfrm>
        <a:graphic>
          <a:graphicData uri="http://schemas.openxmlformats.org/presentationml/2006/ole">
            <mc:AlternateContent xmlns:mc="http://schemas.openxmlformats.org/markup-compatibility/2006">
              <mc:Choice xmlns:v="urn:schemas-microsoft-com:vml" Requires="v">
                <p:oleObj spid="_x0000_s1114" r:id="rId3" imgW="3715269" imgH="3315163" progId="">
                  <p:embed/>
                </p:oleObj>
              </mc:Choice>
              <mc:Fallback>
                <p:oleObj r:id="rId3" imgW="3715269" imgH="331516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200" y="1087621"/>
                        <a:ext cx="6367926" cy="56821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1360579"/>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亚马逊</a:t>
            </a:r>
          </a:p>
        </p:txBody>
      </p:sp>
      <p:sp>
        <p:nvSpPr>
          <p:cNvPr id="3" name="内容占位符 2"/>
          <p:cNvSpPr>
            <a:spLocks noGrp="1"/>
          </p:cNvSpPr>
          <p:nvPr>
            <p:ph idx="1"/>
          </p:nvPr>
        </p:nvSpPr>
        <p:spPr/>
        <p:txBody>
          <a:bodyPr/>
          <a:lstStyle/>
          <a:p>
            <a:r>
              <a:rPr lang="zh-CN" altLang="en-US" dirty="0"/>
              <a:t>传统：书商（根据预测）</a:t>
            </a:r>
            <a:r>
              <a:rPr lang="en-US" altLang="zh-CN" dirty="0"/>
              <a:t>——</a:t>
            </a:r>
            <a:r>
              <a:rPr lang="zh-CN" altLang="en-US" dirty="0"/>
              <a:t>印刷厂</a:t>
            </a:r>
            <a:r>
              <a:rPr lang="en-US" altLang="zh-CN" dirty="0"/>
              <a:t>——</a:t>
            </a:r>
            <a:r>
              <a:rPr lang="zh-CN" altLang="en-US" dirty="0"/>
              <a:t>书店</a:t>
            </a:r>
            <a:endParaRPr lang="en-US" altLang="zh-CN" dirty="0"/>
          </a:p>
          <a:p>
            <a:endParaRPr lang="en-US" altLang="zh-CN" dirty="0"/>
          </a:p>
          <a:p>
            <a:r>
              <a:rPr lang="zh-CN" altLang="en-US" dirty="0"/>
              <a:t>亚马逊即需即印（少库存，多批次，低准备成本）</a:t>
            </a:r>
            <a:endParaRPr lang="en-US" altLang="zh-CN" dirty="0"/>
          </a:p>
          <a:p>
            <a:endParaRPr lang="en-US" altLang="zh-CN" dirty="0"/>
          </a:p>
          <a:p>
            <a:r>
              <a:rPr lang="zh-CN" altLang="en-US" dirty="0"/>
              <a:t>技术的发展降低准备成本</a:t>
            </a:r>
          </a:p>
        </p:txBody>
      </p:sp>
    </p:spTree>
    <p:extLst>
      <p:ext uri="{BB962C8B-B14F-4D97-AF65-F5344CB8AC3E}">
        <p14:creationId xmlns:p14="http://schemas.microsoft.com/office/powerpoint/2010/main" val="2629865729"/>
      </p:ext>
    </p:extLst>
  </p:cSld>
  <p:clrMapOvr>
    <a:masterClrMapping/>
  </p:clrMapOvr>
  <p:transition>
    <p:push/>
  </p:transition>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2" id="{9AF75654-69CE-4634-82FF-75F4774E9049}" vid="{1D9B24C4-0D56-446C-8F76-24A2F8EB7C2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1423</TotalTime>
  <Words>2728</Words>
  <Application>Microsoft Macintosh PowerPoint</Application>
  <PresentationFormat>宽屏</PresentationFormat>
  <Paragraphs>271</Paragraphs>
  <Slides>60</Slides>
  <Notes>11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0</vt:i4>
      </vt:variant>
      <vt:variant>
        <vt:lpstr>幻灯片标题</vt:lpstr>
      </vt:variant>
      <vt:variant>
        <vt:i4>60</vt:i4>
      </vt:variant>
    </vt:vector>
  </HeadingPairs>
  <TitlesOfParts>
    <vt:vector size="66" baseType="lpstr">
      <vt:lpstr>黑体</vt:lpstr>
      <vt:lpstr>微软雅黑</vt:lpstr>
      <vt:lpstr>Arial</vt:lpstr>
      <vt:lpstr>Calibri</vt:lpstr>
      <vt:lpstr>Tahoma</vt:lpstr>
      <vt:lpstr>主题2</vt:lpstr>
      <vt:lpstr>第14章 控制系统、质量与运营绩效</vt:lpstr>
      <vt:lpstr>PowerPoint 演示文稿</vt:lpstr>
      <vt:lpstr>信息技术与控制系统</vt:lpstr>
      <vt:lpstr>信息技术条件下的控制系统的变化 </vt:lpstr>
      <vt:lpstr>精益化生产方式</vt:lpstr>
      <vt:lpstr>准时化生产方式（JIT，Just in Time）</vt:lpstr>
      <vt:lpstr>准时化生产方式（JIT，Just in Time）</vt:lpstr>
      <vt:lpstr>PowerPoint 演示文稿</vt:lpstr>
      <vt:lpstr>亚马逊</vt:lpstr>
      <vt:lpstr>JIT实施的条件</vt:lpstr>
      <vt:lpstr>与供应商的合作</vt:lpstr>
      <vt:lpstr>与供应商的合作</vt:lpstr>
      <vt:lpstr>均衡生产</vt:lpstr>
      <vt:lpstr>制造资源计划（MRP）</vt:lpstr>
      <vt:lpstr>制造资源计划2.0（MRPII）</vt:lpstr>
      <vt:lpstr>企业资源计划 （ERP）</vt:lpstr>
      <vt:lpstr>PowerPoint 演示文稿</vt:lpstr>
      <vt:lpstr>ERP应用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质量管理（品质）</vt:lpstr>
      <vt:lpstr>质量管理</vt:lpstr>
      <vt:lpstr>质量管理</vt:lpstr>
      <vt:lpstr>PowerPoint 演示文稿</vt:lpstr>
      <vt:lpstr>全面质量管理</vt:lpstr>
      <vt:lpstr>全面质量管理</vt:lpstr>
      <vt:lpstr>PDCA循环</vt:lpstr>
      <vt:lpstr>全面质量管理原则</vt:lpstr>
      <vt:lpstr>6西格玛</vt:lpstr>
      <vt:lpstr>6西格玛管理哲学</vt:lpstr>
      <vt:lpstr>海尔质量管理三部曲</vt:lpstr>
      <vt:lpstr>PowerPoint 演示文稿</vt:lpstr>
      <vt:lpstr>海尔质量管理三部曲</vt:lpstr>
      <vt:lpstr>海尔6s</vt:lpstr>
      <vt:lpstr>平衡记分卡</vt:lpstr>
      <vt:lpstr>平衡记分卡</vt:lpstr>
      <vt:lpstr>平衡记分卡误区</vt:lpstr>
      <vt:lpstr>PowerPoint 演示文稿</vt:lpstr>
      <vt:lpstr>PowerPoint 演示文稿</vt:lpstr>
      <vt:lpstr>PowerPoint 演示文稿</vt:lpstr>
      <vt:lpstr>PowerPoint 演示文稿</vt:lpstr>
      <vt:lpstr>危机管理与控制</vt:lpstr>
      <vt:lpstr>PowerPoint 演示文稿</vt:lpstr>
      <vt:lpstr>三星危机管理</vt:lpstr>
      <vt:lpstr>三星危机管理</vt:lpstr>
      <vt:lpstr>讨论：三星危机处理的正确姿势应该是什么？</vt:lpstr>
      <vt:lpstr>华为危机</vt:lpstr>
      <vt:lpstr>华为危机</vt:lpstr>
      <vt:lpstr>华为危机</vt:lpstr>
      <vt:lpstr>华为危机</vt:lpstr>
      <vt:lpstr>华为危机</vt:lpstr>
      <vt:lpstr>华为危机</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麟</dc:creator>
  <cp:lastModifiedBy>张 麟</cp:lastModifiedBy>
  <cp:revision>73</cp:revision>
  <dcterms:created xsi:type="dcterms:W3CDTF">2019-05-21T06:44:31Z</dcterms:created>
  <dcterms:modified xsi:type="dcterms:W3CDTF">2019-12-11T09:45:40Z</dcterms:modified>
</cp:coreProperties>
</file>